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24" r:id="rId3"/>
    <p:sldId id="563" r:id="rId4"/>
    <p:sldId id="890" r:id="rId6"/>
    <p:sldId id="891" r:id="rId7"/>
    <p:sldId id="589" r:id="rId8"/>
    <p:sldId id="833" r:id="rId9"/>
    <p:sldId id="835" r:id="rId10"/>
    <p:sldId id="834" r:id="rId11"/>
    <p:sldId id="836" r:id="rId12"/>
    <p:sldId id="837" r:id="rId13"/>
    <p:sldId id="946" r:id="rId14"/>
    <p:sldId id="839" r:id="rId15"/>
    <p:sldId id="892" r:id="rId16"/>
    <p:sldId id="975" r:id="rId17"/>
    <p:sldId id="840" r:id="rId18"/>
    <p:sldId id="947" r:id="rId19"/>
    <p:sldId id="844" r:id="rId20"/>
    <p:sldId id="893" r:id="rId21"/>
    <p:sldId id="924" r:id="rId22"/>
    <p:sldId id="972" r:id="rId23"/>
    <p:sldId id="973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曾华曾" initials="曾华曾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D7C84"/>
    <a:srgbClr val="7EDBAE"/>
    <a:srgbClr val="FF9800"/>
    <a:srgbClr val="E6F7F0"/>
    <a:srgbClr val="BBEAD5"/>
    <a:srgbClr val="E88800"/>
    <a:srgbClr val="F0775F"/>
    <a:srgbClr val="AFBADD"/>
    <a:srgbClr val="D0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66" y="471"/>
      </p:cViewPr>
      <p:guideLst>
        <p:guide orient="horz" pos="2226"/>
        <p:guide pos="37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3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  <p:custDataLst>
              <p:tags r:id="rId1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  <p:custDataLst>
              <p:tags r:id="rId2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4" name="Rectangle 4"/>
          <p:cNvSpPr>
            <a:spLocks noGrp="1" noRot="1" noChangeAspect="1"/>
          </p:cNvSpPr>
          <p:nvPr>
            <p:ph type="sldImg" idx="6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  <p:custDataLst>
              <p:tags r:id="rId4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  <p:custDataLst>
              <p:tags r:id="rId5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0F7A-A647-4544-BC7D-067BCD196F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7" Type="http://schemas.openxmlformats.org/officeDocument/2006/relationships/theme" Target="../theme/theme1.xml"/><Relationship Id="rId36" Type="http://schemas.openxmlformats.org/officeDocument/2006/relationships/image" Target="../media/image1.jpeg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1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4" Type="http://schemas.openxmlformats.org/officeDocument/2006/relationships/notesSlide" Target="../notesSlides/notesSlide9.xml"/><Relationship Id="rId23" Type="http://schemas.openxmlformats.org/officeDocument/2006/relationships/slideLayout" Target="../slideLayouts/slideLayout11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tags" Target="../tags/tag67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jpeg"/><Relationship Id="rId1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20.xml"/><Relationship Id="rId7" Type="http://schemas.openxmlformats.org/officeDocument/2006/relationships/image" Target="../media/image13.pn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10.jpeg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tags" Target="../tags/tag38.xml"/><Relationship Id="rId7" Type="http://schemas.openxmlformats.org/officeDocument/2006/relationships/image" Target="../media/image15.jpe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14.jpe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1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流程图: 终止 11"/>
          <p:cNvSpPr/>
          <p:nvPr>
            <p:custDataLst>
              <p:tags r:id="rId1"/>
            </p:custDataLst>
          </p:nvPr>
        </p:nvSpPr>
        <p:spPr>
          <a:xfrm>
            <a:off x="3208020" y="3398409"/>
            <a:ext cx="5651500" cy="85598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78" name="文本框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34035" y="1371638"/>
            <a:ext cx="10972800" cy="2825115"/>
          </a:xfrm>
          <a:prstGeom prst="rect">
            <a:avLst/>
          </a:prstGeom>
          <a:noFill/>
          <a:ln>
            <a:noFill/>
          </a:ln>
        </p:spPr>
        <p:txBody>
          <a:bodyPr wrap="square" lIns="135466" tIns="50800" rIns="101600" bIns="50800">
            <a:sp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eaLnBrk="1" hangingPunct="1">
              <a:lnSpc>
                <a:spcPct val="150000"/>
              </a:lnSpc>
              <a:buNone/>
            </a:pPr>
            <a:r>
              <a:rPr lang="en-US" altLang="zh-CN" sz="6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j-ea"/>
              </a:rPr>
              <a:t>6.2  </a:t>
            </a:r>
            <a:r>
              <a:rPr lang="zh-CN" altLang="en-US" sz="6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  <a:cs typeface="+mj-ea"/>
              </a:rPr>
              <a:t>金属的化学性质</a:t>
            </a:r>
            <a:endParaRPr lang="en-US" altLang="zh-CN" sz="4265" b="1" dirty="0">
              <a:solidFill>
                <a:schemeClr val="tx2">
                  <a:lumMod val="50000"/>
                  <a:lumOff val="50000"/>
                </a:schemeClr>
              </a:solidFill>
              <a:latin typeface="+mj-ea"/>
              <a:ea typeface="+mj-ea"/>
              <a:cs typeface="+mj-ea"/>
            </a:endParaRPr>
          </a:p>
          <a:p>
            <a:pPr indent="0" algn="ctr" eaLnBrk="1" hangingPunct="1">
              <a:lnSpc>
                <a:spcPct val="110000"/>
              </a:lnSpc>
              <a:buNone/>
            </a:pPr>
            <a:endParaRPr lang="zh-CN" altLang="en-US" sz="3200" b="1" dirty="0">
              <a:solidFill>
                <a:schemeClr val="bg1"/>
              </a:solidFill>
              <a:latin typeface="+mn-ea"/>
              <a:cs typeface="+mn-ea"/>
            </a:endParaRPr>
          </a:p>
          <a:p>
            <a:pPr indent="0" algn="ctr" eaLnBrk="1" hangingPunct="1">
              <a:lnSpc>
                <a:spcPct val="110000"/>
              </a:lnSpc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  <a:cs typeface="+mn-ea"/>
              </a:rPr>
              <a:t>第一课时  金属的化学性质</a:t>
            </a:r>
            <a:endParaRPr lang="en-US" altLang="zh-CN" sz="28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过程 1"/>
          <p:cNvSpPr/>
          <p:nvPr>
            <p:custDataLst>
              <p:tags r:id="rId1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4"/>
          <p:cNvSpPr txBox="1"/>
          <p:nvPr>
            <p:custDataLst>
              <p:tags r:id="rId2"/>
            </p:custDataLst>
          </p:nvPr>
        </p:nvSpPr>
        <p:spPr>
          <a:xfrm>
            <a:off x="3962456" y="400050"/>
            <a:ext cx="4342811" cy="52197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二、金属与酸的反应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143130" y="762070"/>
            <a:ext cx="7772196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实验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6-4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金属跟稀盐酸和稀硫酸反应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43130" y="308736"/>
            <a:ext cx="264687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学生实验探究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90734" y="1765187"/>
          <a:ext cx="9981937" cy="4604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8995"/>
                <a:gridCol w="3155431"/>
                <a:gridCol w="4707511"/>
              </a:tblGrid>
              <a:tr h="365760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>
                          <a:effectLst/>
                        </a:rPr>
                        <a:t>现象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400" kern="100">
                          <a:effectLst/>
                        </a:rPr>
                        <a:t>反应的化学方程式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6434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a.</a:t>
                      </a:r>
                      <a:r>
                        <a:rPr lang="zh-CN" sz="2400" kern="100" dirty="0">
                          <a:effectLst/>
                        </a:rPr>
                        <a:t>铝</a:t>
                      </a:r>
                      <a:r>
                        <a:rPr lang="en-US" sz="2400" kern="100" dirty="0">
                          <a:effectLst/>
                        </a:rPr>
                        <a:t>+</a:t>
                      </a:r>
                      <a:r>
                        <a:rPr lang="zh-CN" sz="2400" kern="100" dirty="0">
                          <a:effectLst/>
                        </a:rPr>
                        <a:t>稀盐酸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6434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b.</a:t>
                      </a:r>
                      <a:r>
                        <a:rPr lang="zh-CN" sz="2400" kern="100">
                          <a:effectLst/>
                        </a:rPr>
                        <a:t>铁</a:t>
                      </a:r>
                      <a:r>
                        <a:rPr lang="en-US" sz="2400" kern="100">
                          <a:effectLst/>
                        </a:rPr>
                        <a:t>+</a:t>
                      </a:r>
                      <a:r>
                        <a:rPr lang="zh-CN" sz="2400" kern="100">
                          <a:effectLst/>
                        </a:rPr>
                        <a:t>稀盐酸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6434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c.</a:t>
                      </a:r>
                      <a:r>
                        <a:rPr lang="zh-CN" sz="2400" kern="100">
                          <a:effectLst/>
                        </a:rPr>
                        <a:t>铜</a:t>
                      </a:r>
                      <a:r>
                        <a:rPr lang="en-US" sz="2400" kern="100">
                          <a:effectLst/>
                        </a:rPr>
                        <a:t>+</a:t>
                      </a:r>
                      <a:r>
                        <a:rPr lang="zh-CN" sz="2400" kern="100">
                          <a:effectLst/>
                        </a:rPr>
                        <a:t>稀盐酸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6434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d.</a:t>
                      </a:r>
                      <a:r>
                        <a:rPr lang="zh-CN" sz="2400" kern="100">
                          <a:effectLst/>
                        </a:rPr>
                        <a:t>铝</a:t>
                      </a:r>
                      <a:r>
                        <a:rPr lang="en-US" sz="2400" kern="100">
                          <a:effectLst/>
                        </a:rPr>
                        <a:t>+</a:t>
                      </a:r>
                      <a:r>
                        <a:rPr lang="zh-CN" sz="2400" kern="100">
                          <a:effectLst/>
                        </a:rPr>
                        <a:t>稀硫酸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6434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e.</a:t>
                      </a:r>
                      <a:r>
                        <a:rPr lang="zh-CN" sz="2400" kern="100">
                          <a:effectLst/>
                        </a:rPr>
                        <a:t>铁</a:t>
                      </a:r>
                      <a:r>
                        <a:rPr lang="en-US" sz="2400" kern="100">
                          <a:effectLst/>
                        </a:rPr>
                        <a:t>+</a:t>
                      </a:r>
                      <a:r>
                        <a:rPr lang="zh-CN" sz="2400" kern="100">
                          <a:effectLst/>
                        </a:rPr>
                        <a:t>稀硫酸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6434"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f.</a:t>
                      </a:r>
                      <a:r>
                        <a:rPr lang="zh-CN" sz="2400" kern="100">
                          <a:effectLst/>
                        </a:rPr>
                        <a:t>铜</a:t>
                      </a:r>
                      <a:r>
                        <a:rPr lang="en-US" sz="2400" kern="100">
                          <a:effectLst/>
                        </a:rPr>
                        <a:t>+</a:t>
                      </a:r>
                      <a:r>
                        <a:rPr lang="zh-CN" sz="2400" kern="100">
                          <a:effectLst/>
                        </a:rPr>
                        <a:t>稀硫酸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Line 4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6248400" y="5715635"/>
            <a:ext cx="4710430" cy="64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4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6324600" y="3581400"/>
            <a:ext cx="4634230" cy="645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85" y="245110"/>
            <a:ext cx="9397365" cy="63601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81200" y="1143000"/>
            <a:ext cx="1887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sz="2800" kern="100" dirty="0">
                <a:effectLst/>
                <a:sym typeface="+mn-ea"/>
              </a:rPr>
              <a:t>铝</a:t>
            </a:r>
            <a:r>
              <a:rPr lang="en-US" sz="2800" kern="100" dirty="0">
                <a:effectLst/>
                <a:sym typeface="+mn-ea"/>
              </a:rPr>
              <a:t>+</a:t>
            </a:r>
            <a:r>
              <a:rPr lang="zh-CN" sz="2800" kern="100" dirty="0">
                <a:effectLst/>
                <a:sym typeface="+mn-ea"/>
              </a:rPr>
              <a:t>稀盐酸</a:t>
            </a:r>
            <a:endParaRPr lang="zh-CN" altLang="en-US" sz="2800" kern="100" dirty="0">
              <a:effectLst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3000" y="1143000"/>
            <a:ext cx="1972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sz="2800" kern="100">
                <a:effectLst/>
                <a:sym typeface="+mn-ea"/>
              </a:rPr>
              <a:t>铁</a:t>
            </a:r>
            <a:r>
              <a:rPr lang="en-US" sz="2800" kern="100">
                <a:effectLst/>
                <a:sym typeface="+mn-ea"/>
              </a:rPr>
              <a:t>+</a:t>
            </a:r>
            <a:r>
              <a:rPr lang="zh-CN" sz="2800" kern="100">
                <a:effectLst/>
                <a:sym typeface="+mn-ea"/>
              </a:rPr>
              <a:t>稀盐酸</a:t>
            </a:r>
            <a:endParaRPr lang="zh-CN" altLang="en-US" sz="2800" kern="100">
              <a:effectLst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4800" y="1219200"/>
            <a:ext cx="2145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sz="2800" kern="100">
                <a:effectLst/>
                <a:sym typeface="+mn-ea"/>
              </a:rPr>
              <a:t>铜</a:t>
            </a:r>
            <a:r>
              <a:rPr lang="en-US" sz="2800" kern="100">
                <a:effectLst/>
                <a:sym typeface="+mn-ea"/>
              </a:rPr>
              <a:t>+</a:t>
            </a:r>
            <a:r>
              <a:rPr lang="zh-CN" sz="2800" kern="100">
                <a:effectLst/>
                <a:sym typeface="+mn-ea"/>
              </a:rPr>
              <a:t>稀盐酸</a:t>
            </a:r>
            <a:endParaRPr lang="zh-CN" altLang="en-US" sz="2800" kern="100">
              <a:effectLst/>
              <a:sym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66800" y="228600"/>
            <a:ext cx="18084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3200" b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过程 1"/>
          <p:cNvSpPr/>
          <p:nvPr>
            <p:custDataLst>
              <p:tags r:id="rId2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5435" y="1219200"/>
          <a:ext cx="11307445" cy="5316220"/>
        </p:xfrm>
        <a:graphic>
          <a:graphicData uri="http://schemas.openxmlformats.org/drawingml/2006/table">
            <a:tbl>
              <a:tblPr/>
              <a:tblGrid>
                <a:gridCol w="608965"/>
                <a:gridCol w="2008505"/>
                <a:gridCol w="1861820"/>
                <a:gridCol w="3368675"/>
                <a:gridCol w="3459480"/>
              </a:tblGrid>
              <a:tr h="3962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金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属</a:t>
                      </a:r>
                      <a:endParaRPr kumimoji="0" 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现象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      反应的化学方程式</a:t>
                      </a:r>
                      <a:endParaRPr kumimoji="0" 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39624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>
                          <a:latin typeface="+mn-ea"/>
                          <a:ea typeface="+mn-ea"/>
                        </a:rPr>
                        <a:t>   稀盐酸</a:t>
                      </a:r>
                      <a:endParaRPr lang="zh-CN" altLang="en-US" sz="2000"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稀硫酸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+mn-ea"/>
                          <a:ea typeface="+mn-ea"/>
                        </a:rPr>
                        <a:t>        稀盐酸</a:t>
                      </a:r>
                      <a:endParaRPr lang="zh-CN" altLang="en-US" sz="2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  稀硫酸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7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81739" y="236829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14"/>
          <p:cNvSpPr txBox="1"/>
          <p:nvPr>
            <p:custDataLst>
              <p:tags r:id="rId5"/>
            </p:custDataLst>
          </p:nvPr>
        </p:nvSpPr>
        <p:spPr>
          <a:xfrm>
            <a:off x="381604" y="407266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铁</a:t>
            </a:r>
            <a:endParaRPr lang="zh-CN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15"/>
          <p:cNvSpPr txBox="1"/>
          <p:nvPr>
            <p:custDataLst>
              <p:tags r:id="rId6"/>
            </p:custDataLst>
          </p:nvPr>
        </p:nvSpPr>
        <p:spPr>
          <a:xfrm>
            <a:off x="381604" y="556277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铜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Line 4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2235" y="5379720"/>
            <a:ext cx="3303270" cy="123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8549005" y="5410835"/>
            <a:ext cx="3413125" cy="12007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3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2399665"/>
            <a:ext cx="195453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反应</a:t>
            </a:r>
            <a:r>
              <a:rPr lang="zh-CN" altLang="en-US" sz="20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剧烈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，有大量</a:t>
            </a:r>
            <a:r>
              <a:rPr lang="zh-CN" altLang="en-US" sz="20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气泡产生</a:t>
            </a:r>
            <a:endParaRPr lang="zh-CN" altLang="en-US" sz="2000" b="1" dirty="0">
              <a:solidFill>
                <a:srgbClr val="ED7C8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08611" y="2286296"/>
            <a:ext cx="17615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反应</a:t>
            </a:r>
            <a:r>
              <a:rPr lang="zh-CN" altLang="en-US" sz="20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剧烈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，有大量</a:t>
            </a:r>
            <a:r>
              <a:rPr lang="zh-CN" altLang="en-US" sz="20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气泡产生</a:t>
            </a:r>
            <a:endParaRPr lang="zh-CN" altLang="en-US" sz="2000" b="1" dirty="0">
              <a:solidFill>
                <a:srgbClr val="ED7C8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6670" y="3809975"/>
            <a:ext cx="178435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反应较慢，有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少量</a:t>
            </a:r>
            <a:r>
              <a:rPr lang="zh-CN" altLang="en-US" sz="20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气泡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产生，溶液由无色变为</a:t>
            </a:r>
            <a:r>
              <a:rPr lang="zh-CN" altLang="en-US" sz="2000" b="1" dirty="0">
                <a:solidFill>
                  <a:schemeClr val="accent3"/>
                </a:solidFill>
                <a:latin typeface="楷体" panose="02010609060101010101" charset="-122"/>
                <a:ea typeface="楷体" panose="02010609060101010101" charset="-122"/>
              </a:rPr>
              <a:t>浅绿色</a:t>
            </a:r>
            <a:endParaRPr lang="zh-CN" altLang="en-US" sz="2000" b="1" dirty="0">
              <a:solidFill>
                <a:schemeClr val="accent3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0" y="3733800"/>
            <a:ext cx="172529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反应较慢，有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少量</a:t>
            </a:r>
            <a:r>
              <a:rPr lang="zh-CN" altLang="en-US" sz="20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气泡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</a:rPr>
              <a:t>产生，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溶液由无色变为</a:t>
            </a:r>
            <a:r>
              <a:rPr lang="zh-CN" altLang="en-US" sz="2000" b="1" dirty="0">
                <a:solidFill>
                  <a:schemeClr val="accent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浅绿色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43222" y="5609407"/>
            <a:ext cx="1683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无明显变化</a:t>
            </a:r>
            <a:endParaRPr lang="zh-CN" altLang="en-US" sz="2000" b="1" dirty="0">
              <a:solidFill>
                <a:srgbClr val="ED7C8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70" y="5562738"/>
            <a:ext cx="1683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无明显变化</a:t>
            </a:r>
            <a:endParaRPr lang="zh-CN" altLang="en-US" sz="2000" b="1" dirty="0">
              <a:solidFill>
                <a:srgbClr val="ED7C8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矩形 20"/>
          <p:cNvSpPr/>
          <p:nvPr>
            <p:custDataLst>
              <p:tags r:id="rId15"/>
            </p:custDataLst>
          </p:nvPr>
        </p:nvSpPr>
        <p:spPr>
          <a:xfrm>
            <a:off x="1253940" y="69588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实验分析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22" name="文本框 1"/>
          <p:cNvSpPr txBox="1"/>
          <p:nvPr>
            <p:custDataLst>
              <p:tags r:id="rId16"/>
            </p:custDataLst>
          </p:nvPr>
        </p:nvSpPr>
        <p:spPr>
          <a:xfrm>
            <a:off x="6049108" y="2205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3" name="文本框 2"/>
          <p:cNvSpPr txBox="1"/>
          <p:nvPr>
            <p:custDataLst>
              <p:tags r:id="rId17"/>
            </p:custDataLst>
          </p:nvPr>
        </p:nvSpPr>
        <p:spPr>
          <a:xfrm>
            <a:off x="4952929" y="2368313"/>
            <a:ext cx="3251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2Al+6HCl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2AlCl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+3H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8"/>
          <p:cNvSpPr txBox="1"/>
          <p:nvPr>
            <p:custDataLst>
              <p:tags r:id="rId18"/>
            </p:custDataLst>
          </p:nvPr>
        </p:nvSpPr>
        <p:spPr>
          <a:xfrm>
            <a:off x="5802923" y="4832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6" name="文本框 29"/>
          <p:cNvSpPr txBox="1"/>
          <p:nvPr>
            <p:custDataLst>
              <p:tags r:id="rId19"/>
            </p:custDataLst>
          </p:nvPr>
        </p:nvSpPr>
        <p:spPr>
          <a:xfrm>
            <a:off x="4932004" y="4073027"/>
            <a:ext cx="29306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Fe+2HCl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30"/>
          <p:cNvSpPr txBox="1"/>
          <p:nvPr>
            <p:custDataLst>
              <p:tags r:id="rId20"/>
            </p:custDataLst>
          </p:nvPr>
        </p:nvSpPr>
        <p:spPr>
          <a:xfrm>
            <a:off x="8000717" y="2590806"/>
            <a:ext cx="3743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2Al+3H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=Al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+3H</a:t>
            </a:r>
            <a:r>
              <a:rPr lang="en-US" altLang="zh-CN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zh-CN" altLang="en-US" sz="2200" dirty="0"/>
          </a:p>
        </p:txBody>
      </p:sp>
      <p:sp>
        <p:nvSpPr>
          <p:cNvPr id="29" name="文本框 32"/>
          <p:cNvSpPr txBox="1"/>
          <p:nvPr>
            <p:custDataLst>
              <p:tags r:id="rId21"/>
            </p:custDataLst>
          </p:nvPr>
        </p:nvSpPr>
        <p:spPr>
          <a:xfrm>
            <a:off x="8382275" y="4114637"/>
            <a:ext cx="3167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Fe+H</a:t>
            </a:r>
            <a:r>
              <a:rPr lang="en-US" altLang="zh-CN" sz="22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22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FeSO</a:t>
            </a:r>
            <a:r>
              <a:rPr lang="en-US" altLang="zh-CN" sz="22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+H</a:t>
            </a:r>
            <a:r>
              <a:rPr lang="en-US" altLang="zh-CN" sz="2200" b="1" baseline="-250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↑</a:t>
            </a:r>
            <a:endParaRPr lang="en-US" altLang="zh-CN" sz="22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TextBox 24"/>
          <p:cNvSpPr txBox="1"/>
          <p:nvPr>
            <p:custDataLst>
              <p:tags r:id="rId22"/>
            </p:custDataLst>
          </p:nvPr>
        </p:nvSpPr>
        <p:spPr>
          <a:xfrm>
            <a:off x="3200624" y="289913"/>
            <a:ext cx="4342811" cy="52197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二、金属与酸的反应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3" bldLvl="0" animBg="1"/>
      <p:bldP spid="17" grpId="4" bldLvl="0" animBg="1"/>
      <p:bldP spid="18" grpId="5" bldLvl="0" animBg="1"/>
      <p:bldP spid="19" grpId="6" bldLvl="0" animBg="1"/>
      <p:bldP spid="23" grpId="7"/>
      <p:bldP spid="26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过程 1"/>
          <p:cNvSpPr/>
          <p:nvPr>
            <p:custDataLst>
              <p:tags r:id="rId1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5" name="TextBox 24"/>
          <p:cNvSpPr txBox="1"/>
          <p:nvPr>
            <p:custDataLst>
              <p:tags r:id="rId2"/>
            </p:custDataLst>
          </p:nvPr>
        </p:nvSpPr>
        <p:spPr>
          <a:xfrm>
            <a:off x="3276600" y="371475"/>
            <a:ext cx="3688080" cy="52197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二、金属与酸的反应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143130" y="762070"/>
            <a:ext cx="7772196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实验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6-4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金属跟稀盐酸和稀硫酸反应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43130" y="308736"/>
            <a:ext cx="182614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BA55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新课讲解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BA55">
                  <a:lumMod val="7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3000" y="1828800"/>
            <a:ext cx="1005395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/>
              <a:t>形成结论</a:t>
            </a:r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能跟稀盐酸反应产生氢气，而</a:t>
            </a:r>
            <a:r>
              <a:rPr lang="zh-CN" altLang="zh-CN" sz="2800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却不能。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143000" y="2756535"/>
            <a:ext cx="997521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反思与评价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：为什么有些金属能跟稀酸反应产生氢气，有些却不能呢？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71600" y="3733800"/>
            <a:ext cx="974598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答：不同金属的化学性质不同。较活泼的金属才能与稀盐酸、稀硫酸发生反应产生氢气。</a:t>
            </a:r>
            <a:endParaRPr lang="zh-CN" altLang="en-US" sz="2800" dirty="0"/>
          </a:p>
        </p:txBody>
      </p:sp>
      <p:sp>
        <p:nvSpPr>
          <p:cNvPr id="12" name="文本框 15"/>
          <p:cNvSpPr txBox="1"/>
          <p:nvPr>
            <p:custDataLst>
              <p:tags r:id="rId5"/>
            </p:custDataLst>
          </p:nvPr>
        </p:nvSpPr>
        <p:spPr>
          <a:xfrm>
            <a:off x="1219074" y="4689529"/>
            <a:ext cx="69392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结论：铝、铁比较活泼，铜不如它们活泼。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8000" y="1752600"/>
            <a:ext cx="147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Al</a:t>
            </a:r>
            <a:r>
              <a:rPr lang="zh-CN" altLang="zh-CN" sz="2800">
                <a:solidFill>
                  <a:srgbClr val="FF0000"/>
                </a:solidFill>
              </a:rPr>
              <a:t>、</a:t>
            </a:r>
            <a:r>
              <a:rPr lang="en-US" altLang="zh-CN" sz="2800">
                <a:solidFill>
                  <a:srgbClr val="FF0000"/>
                </a:solidFill>
              </a:rPr>
              <a:t>Fe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67800" y="1752600"/>
            <a:ext cx="793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Cu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1" grpId="0"/>
      <p:bldP spid="11" grpId="1"/>
      <p:bldP spid="7" grpId="0"/>
      <p:bldP spid="7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19200" y="838200"/>
            <a:ext cx="91890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latin typeface="Calibri" panose="020F0502020204030204" pitchFamily="34" charset="0"/>
                <a:sym typeface="+mn-ea"/>
              </a:rPr>
              <a:t>知识回顾：铁钉和硫酸铜溶液反应。说明哪种金属更活泼呢？</a:t>
            </a:r>
            <a:endParaRPr lang="zh-CN" sz="3200">
              <a:latin typeface="Calibri" panose="020F0502020204030204" pitchFamily="3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6435" y="2133600"/>
            <a:ext cx="5357495" cy="3519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29400" y="1828800"/>
            <a:ext cx="430720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latin typeface="Calibri" panose="020F0502020204030204" pitchFamily="34" charset="0"/>
                <a:ea typeface="宋体" panose="02010600030101010101" pitchFamily="2" charset="-122"/>
              </a:rPr>
              <a:t>铁能置换出铜，说明铁比铜活泼。</a:t>
            </a:r>
            <a:endParaRPr lang="zh-CN" altLang="en-US" sz="3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05600" y="3124200"/>
            <a:ext cx="44138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latin typeface="Calibri" panose="020F0502020204030204" pitchFamily="34" charset="0"/>
                <a:ea typeface="宋体" panose="02010600030101010101" pitchFamily="2" charset="-122"/>
              </a:rPr>
              <a:t>思考：其他金属和硫酸铜溶液之间也能发生类似的反应吗？可以通过现象比较哪种金属更活泼吗？</a:t>
            </a:r>
            <a:endParaRPr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过程 1"/>
          <p:cNvSpPr/>
          <p:nvPr>
            <p:custDataLst>
              <p:tags r:id="rId1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95526" y="400050"/>
            <a:ext cx="264687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A55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学生实验探究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BA55">
                  <a:lumMod val="7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4536" y="1219258"/>
            <a:ext cx="7262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en-US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6-5 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金属跟某些金属化合物溶液的反应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24"/>
          <p:cNvSpPr txBox="1"/>
          <p:nvPr>
            <p:custDataLst>
              <p:tags r:id="rId3"/>
            </p:custDataLst>
          </p:nvPr>
        </p:nvSpPr>
        <p:spPr>
          <a:xfrm>
            <a:off x="4038654" y="461605"/>
            <a:ext cx="5791048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三、金属与金属化合物溶液的反应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066932" y="1976953"/>
          <a:ext cx="9669922" cy="3355023"/>
        </p:xfrm>
        <a:graphic>
          <a:graphicData uri="http://schemas.openxmlformats.org/drawingml/2006/table">
            <a:tbl>
              <a:tblPr/>
              <a:tblGrid>
                <a:gridCol w="2522974"/>
                <a:gridCol w="3409259"/>
                <a:gridCol w="3737689"/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实验步骤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实验现象</a:t>
                      </a:r>
                      <a:endParaRPr kumimoji="0" 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化学方程式</a:t>
                      </a:r>
                      <a:endParaRPr kumimoji="0" 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）铝丝浸入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硫酸铜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溶液中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铁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丝浸入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硫酸铜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溶液中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）铜丝浸入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硫酸铝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溶液中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20240104_144246"/>
          <p:cNvPicPr>
            <a:picLocks noChangeAspect="1"/>
          </p:cNvPicPr>
          <p:nvPr/>
        </p:nvPicPr>
        <p:blipFill>
          <a:blip r:embed="rId1"/>
          <a:srcRect t="16121"/>
          <a:stretch>
            <a:fillRect/>
          </a:stretch>
        </p:blipFill>
        <p:spPr>
          <a:xfrm>
            <a:off x="918210" y="228600"/>
            <a:ext cx="10463530" cy="6505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62200" y="381000"/>
            <a:ext cx="22434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铝丝浸入硫酸铜溶液中</a:t>
            </a:r>
            <a:endParaRPr lang="zh-CN" altLang="en-US" sz="2800" dirty="0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62600" y="381000"/>
            <a:ext cx="21805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铁</a:t>
            </a:r>
            <a:r>
              <a:rPr lang="zh-CN" sz="280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丝浸入</a:t>
            </a:r>
            <a:r>
              <a:rPr lang="zh-CN" altLang="en-US" sz="280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硫酸铜</a:t>
            </a:r>
            <a:r>
              <a:rPr lang="zh-CN" sz="2800" dirty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溶液中</a:t>
            </a:r>
            <a:endParaRPr lang="zh-CN" altLang="en-US" sz="2800" dirty="0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39200" y="457200"/>
            <a:ext cx="22999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铜丝浸入硫酸铝溶液中</a:t>
            </a:r>
            <a:endParaRPr lang="zh-CN" altLang="en-US" sz="280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155064" y="376405"/>
            <a:ext cx="18084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过程 1"/>
          <p:cNvSpPr/>
          <p:nvPr>
            <p:custDataLst>
              <p:tags r:id="rId2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38338" y="1828842"/>
          <a:ext cx="10743918" cy="4267088"/>
        </p:xfrm>
        <a:graphic>
          <a:graphicData uri="http://schemas.openxmlformats.org/drawingml/2006/table">
            <a:tbl>
              <a:tblPr/>
              <a:tblGrid>
                <a:gridCol w="2803190"/>
                <a:gridCol w="3787910"/>
                <a:gridCol w="4152818"/>
              </a:tblGrid>
              <a:tr h="660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实验步骤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实验现象</a:t>
                      </a:r>
                      <a:endParaRPr kumimoji="0" 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化学方程式</a:t>
                      </a:r>
                      <a:endParaRPr kumimoji="0" 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）铝丝浸入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硫酸铜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溶液中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铁丝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浸入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硫酸铜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溶液中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zh-CN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）铜丝浸入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硫酸铝</a:t>
                      </a:r>
                      <a:r>
                        <a:rPr kumimoji="0" 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溶液中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2585085"/>
            <a:ext cx="384492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铝丝表面附有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红色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物质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溶液由</a:t>
            </a:r>
            <a:r>
              <a:rPr lang="zh-CN" altLang="zh-CN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蓝色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</a:rPr>
              <a:t>变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为无色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1355" y="3734389"/>
            <a:ext cx="38099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铁丝表面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附有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红</a:t>
            </a:r>
            <a:r>
              <a:rPr 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色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物质，</a:t>
            </a:r>
            <a:endParaRPr 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/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溶液由</a:t>
            </a: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蓝</a:t>
            </a:r>
            <a:r>
              <a:rPr lang="zh-CN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色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变为</a:t>
            </a:r>
            <a:r>
              <a:rPr lang="zh-CN" altLang="en-US" sz="2800" b="1" dirty="0">
                <a:solidFill>
                  <a:srgbClr val="92D050"/>
                </a:solidFill>
                <a:latin typeface="楷体" panose="02010609060101010101" charset="-122"/>
                <a:ea typeface="楷体" panose="02010609060101010101" charset="-122"/>
              </a:rPr>
              <a:t>浅绿色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Rectangle 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3446" y="5257752"/>
            <a:ext cx="21675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无明显现象 </a:t>
            </a:r>
            <a:endParaRPr 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Rectangle 2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24800" y="2581275"/>
            <a:ext cx="300926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2Al + 3CuSO</a:t>
            </a:r>
            <a:r>
              <a:rPr lang="es-E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s-E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s-E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s-E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+ 3Cu</a:t>
            </a:r>
            <a:endParaRPr lang="zh-CN" altLang="en-US" sz="2800" dirty="0"/>
          </a:p>
        </p:txBody>
      </p:sp>
      <p:sp>
        <p:nvSpPr>
          <p:cNvPr id="10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4090988"/>
            <a:ext cx="39744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1" hangingPunct="1"/>
            <a:r>
              <a:rPr lang="en-US" alt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CuSO</a:t>
            </a:r>
            <a:r>
              <a:rPr lang="es-E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</a:t>
            </a:r>
            <a:r>
              <a:rPr lang="en-US" alt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es-ES" altLang="en-US" sz="28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+Cu</a:t>
            </a:r>
            <a:endParaRPr lang="es-ES" altLang="en-US" sz="2800" dirty="0"/>
          </a:p>
        </p:txBody>
      </p:sp>
      <p:sp>
        <p:nvSpPr>
          <p:cNvPr id="11" name="Rectangle 3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3762" y="5193396"/>
            <a:ext cx="3671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+ Al</a:t>
            </a:r>
            <a:r>
              <a:rPr lang="zh-CN" altLang="zh-CN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zh-CN" altLang="zh-CN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不反应</a:t>
            </a:r>
            <a:endParaRPr lang="zh-CN" sz="28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10"/>
            </p:custDataLst>
          </p:nvPr>
        </p:nvSpPr>
        <p:spPr>
          <a:xfrm>
            <a:off x="1248826" y="12192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实验分析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5" name="TextBox 24"/>
          <p:cNvSpPr txBox="1"/>
          <p:nvPr>
            <p:custDataLst>
              <p:tags r:id="rId11"/>
            </p:custDataLst>
          </p:nvPr>
        </p:nvSpPr>
        <p:spPr>
          <a:xfrm>
            <a:off x="3314773" y="398764"/>
            <a:ext cx="5791048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三、金属与金属化合物溶液的反应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1" bldLvl="0" animBg="1"/>
      <p:bldP spid="8" grpId="2"/>
      <p:bldP spid="9" grpId="3" bldLvl="0" animBg="1"/>
      <p:bldP spid="10" grpId="4" bldLvl="0" animBg="1"/>
      <p:bldP spid="11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过程 1"/>
          <p:cNvSpPr/>
          <p:nvPr>
            <p:custDataLst>
              <p:tags r:id="rId1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43130" y="308736"/>
            <a:ext cx="264687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A55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学生实验探究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BA55">
                  <a:lumMod val="7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4" name="TextBox 24"/>
          <p:cNvSpPr txBox="1"/>
          <p:nvPr>
            <p:custDataLst>
              <p:tags r:id="rId3"/>
            </p:custDataLst>
          </p:nvPr>
        </p:nvSpPr>
        <p:spPr>
          <a:xfrm>
            <a:off x="4038654" y="461605"/>
            <a:ext cx="5791048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三、金属与金属化合物溶液的反应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6932" y="1219258"/>
            <a:ext cx="100581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形成</a:t>
            </a:r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结论③</a:t>
            </a:r>
            <a:r>
              <a:rPr lang="en-US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铝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铁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都能跟硫酸铜溶液反应得到单质铜，而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铜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却不能与硫酸铝溶液反应得到单质铝。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5976" y="2418205"/>
            <a:ext cx="101343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反思与评价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：为什么铝和铁都能跟硫酸铜溶液反应，而铜却不能与硫酸铝溶液反应呢？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162394" y="3454996"/>
            <a:ext cx="9448552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答：不同的金属活泼程度不一样。比较活泼的金属能把不活泼的金属从其化合物溶液中置换出来。</a:t>
            </a:r>
            <a:endParaRPr lang="zh-CN" altLang="en-US" sz="2800" dirty="0"/>
          </a:p>
        </p:txBody>
      </p:sp>
      <p:sp>
        <p:nvSpPr>
          <p:cNvPr id="13" name="文本框 15"/>
          <p:cNvSpPr txBox="1"/>
          <p:nvPr>
            <p:custDataLst>
              <p:tags r:id="rId4"/>
            </p:custDataLst>
          </p:nvPr>
        </p:nvSpPr>
        <p:spPr>
          <a:xfrm>
            <a:off x="1371724" y="4491787"/>
            <a:ext cx="409448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结论：铝、铁比铜活泼。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43130" y="304882"/>
            <a:ext cx="182614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BA55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课堂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BA55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小结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BA55">
                  <a:lumMod val="7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62140" y="990664"/>
            <a:ext cx="10439126" cy="36702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金属的化学性质</a:t>
            </a:r>
            <a:endParaRPr lang="zh-CN" altLang="en-US" sz="3200" dirty="0">
              <a:solidFill>
                <a:schemeClr val="tx2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B05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大多数</a:t>
            </a:r>
            <a:r>
              <a:rPr lang="zh-CN" altLang="zh-CN" sz="32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金属都能跟</a:t>
            </a:r>
            <a:r>
              <a:rPr lang="zh-CN" altLang="zh-CN" sz="32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氧气</a:t>
            </a:r>
            <a:r>
              <a:rPr lang="zh-CN" altLang="zh-CN" sz="32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反应，生成氧化物</a:t>
            </a:r>
            <a:endParaRPr lang="zh-CN" altLang="en-US" sz="32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较活泼的金属能与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稀盐酸（或稀硫酸）</a:t>
            </a:r>
            <a:r>
              <a:rPr lang="zh-CN" altLang="en-US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反应</a:t>
            </a:r>
            <a:endParaRPr lang="zh-CN" altLang="en-US" sz="32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活动性较强的金属能把活动性较弱的金属从其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化合物溶液</a:t>
            </a:r>
            <a:r>
              <a:rPr lang="zh-CN" altLang="en-US" sz="32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中置换出来</a:t>
            </a:r>
            <a:endParaRPr lang="en-US" altLang="zh-CN" sz="32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223645" y="336550"/>
            <a:ext cx="182614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情景导入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流程图: 过程 19"/>
          <p:cNvSpPr/>
          <p:nvPr>
            <p:custDataLst>
              <p:tags r:id="rId2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097337" y="1064175"/>
            <a:ext cx="9596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6200" y="1031875"/>
            <a:ext cx="7643495" cy="2253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/>
              <a:t>        2007</a:t>
            </a:r>
            <a:r>
              <a:rPr lang="zh-CN" altLang="en-US" sz="2800" dirty="0"/>
              <a:t>年</a:t>
            </a:r>
            <a:r>
              <a:rPr lang="en-US" altLang="zh-CN" sz="2800" dirty="0"/>
              <a:t>12</a:t>
            </a:r>
            <a:r>
              <a:rPr lang="zh-CN" altLang="en-US" sz="2800" dirty="0"/>
              <a:t>月，南宋古沉船</a:t>
            </a:r>
            <a:r>
              <a:rPr lang="en-US" altLang="zh-CN" sz="2800" dirty="0"/>
              <a:t>"</a:t>
            </a:r>
            <a:r>
              <a:rPr lang="zh-CN" altLang="en-US" sz="2800" dirty="0"/>
              <a:t>南海一号</a:t>
            </a:r>
            <a:r>
              <a:rPr lang="en-US" altLang="zh-CN" sz="2800" dirty="0"/>
              <a:t>"</a:t>
            </a:r>
            <a:r>
              <a:rPr lang="zh-CN" altLang="en-US" sz="2800" dirty="0"/>
              <a:t>从广东阳江附近海域整体打捞出水，并移驻广东海上丝绸之路博物馆。在已发掘出水的逾</a:t>
            </a:r>
            <a:r>
              <a:rPr lang="en-US" altLang="zh-CN" sz="2800" dirty="0"/>
              <a:t>18</a:t>
            </a:r>
            <a:r>
              <a:rPr lang="zh-CN" altLang="en-US" sz="2800" dirty="0"/>
              <a:t>万件文物中，有大量的金属器物。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066800"/>
            <a:ext cx="2332355" cy="3141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15" y="3647440"/>
            <a:ext cx="2877820" cy="2820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10" y="3646805"/>
            <a:ext cx="4299585" cy="2821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600" y="4267200"/>
            <a:ext cx="3229610" cy="2155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24000" y="1219200"/>
            <a:ext cx="8616315" cy="3171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/>
              <a:t>课后作业：</a:t>
            </a:r>
            <a:endParaRPr lang="zh-CN" altLang="en-US" sz="3600"/>
          </a:p>
          <a:p>
            <a:r>
              <a:rPr lang="zh-CN" altLang="en-US" sz="3600"/>
              <a:t>家庭小实验：收集生活中常见的几种金属，取少量分别放入几个小玻璃杯中，然后向各个玻璃杯中加入一些白醋，仔细观察发生的现象并记录下来。</a:t>
            </a:r>
            <a:endParaRPr lang="zh-CN" altLang="en-US" sz="3600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43130" y="304882"/>
            <a:ext cx="18084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BA55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布置作业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BA55">
                  <a:lumMod val="7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19400" y="2286000"/>
            <a:ext cx="6096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谢谢聆听</a:t>
            </a:r>
            <a:endParaRPr lang="zh-CN" altLang="en-US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419600" y="762000"/>
            <a:ext cx="7353300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．为什么</a:t>
            </a:r>
            <a:r>
              <a:rPr lang="en-US" altLang="zh-CN" sz="2800" dirty="0"/>
              <a:t>"</a:t>
            </a:r>
            <a:r>
              <a:rPr lang="zh-CN" altLang="en-US" sz="2800" dirty="0"/>
              <a:t>南海一号</a:t>
            </a:r>
            <a:r>
              <a:rPr lang="en-US" altLang="zh-CN" sz="2800" dirty="0"/>
              <a:t>"</a:t>
            </a:r>
            <a:r>
              <a:rPr lang="zh-CN" altLang="en-US" sz="2800" dirty="0"/>
              <a:t>所载物品之中，金首饰仍然光彩夺目，银锭上的字迹仍依稀可辨，而铜镜却长满了铜绿？</a:t>
            </a:r>
            <a:endParaRPr lang="zh-CN" altLang="en-US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．从古至今，为什么金、银一直被人们用来制作比较贵重的首饰或者钱币？</a:t>
            </a:r>
            <a:endParaRPr lang="zh-CN" altLang="en-US" sz="2800" dirty="0"/>
          </a:p>
        </p:txBody>
      </p: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1223645" y="336550"/>
            <a:ext cx="182614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问题探讨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" y="3362960"/>
            <a:ext cx="3321685" cy="325628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600"/>
            <a:ext cx="3575050" cy="23456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5" y="1219200"/>
            <a:ext cx="3662680" cy="24301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200400"/>
            <a:ext cx="3427730" cy="2066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900" y="3200400"/>
            <a:ext cx="3128010" cy="31280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19200" y="274955"/>
            <a:ext cx="264687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学生实验探究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6932" y="1219258"/>
            <a:ext cx="93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提出问题：金属有哪些主要的化学性质？不同金属的化学性质有何差异？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066932" y="2297897"/>
            <a:ext cx="822938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作出假设：金属可能与（   </a:t>
            </a:r>
            <a:r>
              <a:rPr lang="en-US" altLang="zh-CN" sz="2800" dirty="0"/>
              <a:t>   </a:t>
            </a:r>
            <a:r>
              <a:rPr lang="zh-CN" altLang="en-US" sz="2800" dirty="0"/>
              <a:t> </a:t>
            </a:r>
            <a:r>
              <a:rPr lang="en-US" altLang="zh-CN" sz="2800" dirty="0"/>
              <a:t>  </a:t>
            </a:r>
            <a:r>
              <a:rPr lang="zh-CN" altLang="en-US" sz="2800" dirty="0"/>
              <a:t>）发生反应。</a:t>
            </a:r>
            <a:endParaRPr lang="en-US" altLang="zh-CN" sz="2800" dirty="0"/>
          </a:p>
          <a:p>
            <a:r>
              <a:rPr lang="zh-CN" altLang="en-US" sz="2800" dirty="0"/>
              <a:t>另外，金属还可能跟酸或某些化合物溶液反应。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3375660"/>
            <a:ext cx="2888615" cy="241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20" y="3375660"/>
            <a:ext cx="2944495" cy="23736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05400" y="2286000"/>
            <a:ext cx="1228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氧气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404870"/>
            <a:ext cx="3675380" cy="2414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235" y="3372485"/>
            <a:ext cx="1776095" cy="24155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0235" y="5943600"/>
            <a:ext cx="2147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铁丝在氧气中燃烧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657600" y="5803265"/>
            <a:ext cx="1850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铜在空气中加热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400800" y="5803265"/>
            <a:ext cx="1753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/>
              <a:t>锌与稀硫酸反应制氢气</a:t>
            </a:r>
            <a:endParaRPr lang="zh-CN" altLang="en-US" sz="1800"/>
          </a:p>
        </p:txBody>
      </p:sp>
      <p:sp>
        <p:nvSpPr>
          <p:cNvPr id="15" name="文本框 14"/>
          <p:cNvSpPr txBox="1"/>
          <p:nvPr/>
        </p:nvSpPr>
        <p:spPr>
          <a:xfrm>
            <a:off x="8488045" y="5894705"/>
            <a:ext cx="251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铁与硫酸铜溶液反应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3581400" y="2711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7" name="TextBox 24"/>
          <p:cNvSpPr txBox="1"/>
          <p:nvPr>
            <p:custDataLst>
              <p:tags r:id="rId2"/>
            </p:custDataLst>
          </p:nvPr>
        </p:nvSpPr>
        <p:spPr>
          <a:xfrm>
            <a:off x="4344450" y="324378"/>
            <a:ext cx="4342811" cy="52197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一、金属与氧气的反应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219200" y="274955"/>
            <a:ext cx="3057247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学生实验探究一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过程 1"/>
          <p:cNvSpPr/>
          <p:nvPr>
            <p:custDataLst>
              <p:tags r:id="rId4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"/>
          <p:cNvSpPr txBox="1"/>
          <p:nvPr>
            <p:custDataLst>
              <p:tags r:id="rId5"/>
            </p:custDataLst>
          </p:nvPr>
        </p:nvSpPr>
        <p:spPr>
          <a:xfrm>
            <a:off x="533546" y="104457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回顾实验，获取证据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942" y="1645612"/>
            <a:ext cx="110487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a </a:t>
            </a:r>
            <a:r>
              <a:rPr lang="zh-CN" altLang="en-US" sz="2400" dirty="0"/>
              <a:t>．常温下镁跟空气中的氧气反应，易生成很薄的氧化膜；镁条在空气中燃烧，发出耀眼的白光，生成氧化镁（ </a:t>
            </a:r>
            <a:r>
              <a:rPr lang="en-US" altLang="zh-CN" sz="2400" dirty="0"/>
              <a:t>MgO</a:t>
            </a:r>
            <a:r>
              <a:rPr lang="zh-CN" altLang="en-US" sz="2400" dirty="0"/>
              <a:t>）</a:t>
            </a:r>
            <a:br>
              <a:rPr lang="zh-CN" altLang="en-US" sz="2400" dirty="0"/>
            </a:br>
            <a:r>
              <a:rPr lang="zh-CN" altLang="en-US" sz="2400" dirty="0"/>
              <a:t> </a:t>
            </a:r>
            <a:r>
              <a:rPr lang="en-US" altLang="zh-CN" sz="2400" dirty="0"/>
              <a:t>b </a:t>
            </a:r>
            <a:r>
              <a:rPr lang="zh-CN" altLang="en-US" sz="2400" dirty="0"/>
              <a:t>．常温下纯铁不易与空气中的氧气发生反应；在纯氧中点燃铁丝，火星四射，生成黑色的氧化物（</a:t>
            </a:r>
            <a:r>
              <a:rPr lang="en-US" altLang="zh-CN" sz="2400" dirty="0"/>
              <a:t>Fe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O</a:t>
            </a:r>
            <a:r>
              <a:rPr lang="en-US" altLang="zh-CN" sz="2400" baseline="-25000" dirty="0"/>
              <a:t>4</a:t>
            </a:r>
            <a:r>
              <a:rPr lang="en-US" altLang="zh-CN" sz="2400" dirty="0"/>
              <a:t>)</a:t>
            </a:r>
            <a:br>
              <a:rPr lang="en-US" altLang="zh-CN" sz="2400" dirty="0"/>
            </a:br>
            <a:r>
              <a:rPr lang="en-US" altLang="zh-CN" sz="2400" dirty="0"/>
              <a:t> c </a:t>
            </a:r>
            <a:r>
              <a:rPr lang="zh-CN" altLang="en-US" sz="2400" dirty="0"/>
              <a:t>．铜跟空气中的氧气在加热时发生反应，生成黑色的氧化铜（ </a:t>
            </a:r>
            <a:r>
              <a:rPr lang="en-US" altLang="zh-CN" sz="2400" dirty="0" err="1"/>
              <a:t>CuO</a:t>
            </a:r>
            <a:r>
              <a:rPr lang="en-US" altLang="zh-CN" sz="2400" dirty="0"/>
              <a:t> )</a:t>
            </a:r>
            <a:endParaRPr lang="zh-CN" altLang="en-US" sz="2400" dirty="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8143" y="3581140"/>
            <a:ext cx="2807486" cy="290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81464" y="3584757"/>
            <a:ext cx="3484815" cy="290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8" y="3584463"/>
            <a:ext cx="3611783" cy="2909898"/>
          </a:xfrm>
          <a:prstGeom prst="rect">
            <a:avLst/>
          </a:prstGeom>
        </p:spPr>
      </p:pic>
      <p:sp>
        <p:nvSpPr>
          <p:cNvPr id="20" name="对话气泡: 椭圆形 19"/>
          <p:cNvSpPr/>
          <p:nvPr/>
        </p:nvSpPr>
        <p:spPr>
          <a:xfrm>
            <a:off x="8534346" y="400050"/>
            <a:ext cx="3352712" cy="1167747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请写出相关的化学方程式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05230" y="228600"/>
            <a:ext cx="18084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3200" b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过程 1"/>
          <p:cNvSpPr/>
          <p:nvPr>
            <p:custDataLst>
              <p:tags r:id="rId2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410272" y="2679235"/>
            <a:ext cx="811463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铁在氧气中燃烧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3Fe  +  2O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Fe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3823" y="3399613"/>
            <a:ext cx="401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 dirty="0">
                <a:latin typeface="宋体" panose="02010600030101010101" pitchFamily="2" charset="-122"/>
              </a:rPr>
              <a:t>△</a:t>
            </a:r>
            <a:endParaRPr lang="en-US" altLang="zh-CN" sz="2800" dirty="0">
              <a:latin typeface="宋体" panose="0201060003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410272" y="3629176"/>
            <a:ext cx="77673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铜在空气中加热 ：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2Cu  +   O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2CuO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66935" y="2582095"/>
            <a:ext cx="705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点燃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410272" y="1580693"/>
            <a:ext cx="79476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镁在空气中燃烧 ：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2Mg  +   O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2MgO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568" y="1447852"/>
            <a:ext cx="705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点燃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96035" y="4527550"/>
            <a:ext cx="9599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形成结论</a:t>
            </a:r>
            <a:r>
              <a:rPr lang="en-US" altLang="zh-CN" sz="32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①  </a:t>
            </a:r>
            <a:r>
              <a:rPr lang="zh-CN" alt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许多金属都能跟</a:t>
            </a:r>
            <a:r>
              <a:rPr lang="zh-CN" altLang="zh-CN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氧气</a:t>
            </a:r>
            <a:r>
              <a:rPr lang="zh-CN" alt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反应，生成氧化物</a:t>
            </a:r>
            <a:endParaRPr lang="zh-CN" altLang="zh-CN" sz="3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95400" y="336550"/>
            <a:ext cx="18084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3200" b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过程 1"/>
          <p:cNvSpPr/>
          <p:nvPr>
            <p:custDataLst>
              <p:tags r:id="rId2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DSC0208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14" y="1733657"/>
            <a:ext cx="4265421" cy="304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30576" y="4821027"/>
            <a:ext cx="2042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金戒指加热     </a:t>
            </a:r>
            <a:endParaRPr lang="zh-CN" altLang="en-US" sz="2800" b="1">
              <a:solidFill>
                <a:srgbClr val="ED7C8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Picture 8" descr="u=243428382,4093111071&amp;fm=23&amp;gp=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6460" r="3622" b="9183"/>
          <a:stretch>
            <a:fillRect/>
          </a:stretch>
        </p:blipFill>
        <p:spPr bwMode="auto">
          <a:xfrm>
            <a:off x="1304918" y="2227608"/>
            <a:ext cx="4032926" cy="214225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9" descr="RGREEN箭头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5412416" y="3191870"/>
            <a:ext cx="11525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1219328" y="4687904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想一想：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真金不怕火炼”说明什么？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1524120" y="5456740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答：金在高温时也不与氧气反应</a:t>
            </a:r>
            <a:endParaRPr kumimoji="1" lang="zh-CN" altLang="en-US" sz="2800" b="1" dirty="0">
              <a:solidFill>
                <a:srgbClr val="ED7C8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328" y="1031897"/>
            <a:ext cx="6102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反思与评价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：有没有例外呢？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1"/>
      <p:bldP spid="11" grpId="2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95400" y="336550"/>
            <a:ext cx="18084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3200" b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过程 1"/>
          <p:cNvSpPr/>
          <p:nvPr>
            <p:custDataLst>
              <p:tags r:id="rId2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302715" y="1600248"/>
            <a:ext cx="9601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dirty="0">
                <a:latin typeface="+mn-ea"/>
                <a:ea typeface="+mn-ea"/>
              </a:rPr>
              <a:t>为什么不同的金属与氧气反应时的难易程度和剧烈程度会不同呢？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452185" y="2914458"/>
            <a:ext cx="9287837" cy="138366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 答</a:t>
            </a:r>
            <a:r>
              <a:rPr lang="en-US" altLang="zh-CN" sz="28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28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不同的金属活泼程度不一样。越活泼的金属越容易与别的物质起反应</a:t>
            </a:r>
            <a:r>
              <a:rPr lang="en-US" altLang="zh-CN" sz="28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800" b="1" dirty="0">
                <a:solidFill>
                  <a:srgbClr val="ED7C84"/>
                </a:solidFill>
                <a:latin typeface="楷体" panose="02010609060101010101" charset="-122"/>
                <a:ea typeface="楷体" panose="02010609060101010101" charset="-122"/>
              </a:rPr>
              <a:t>且反应现象越剧烈。</a:t>
            </a:r>
            <a:endParaRPr lang="zh-CN" altLang="en-US" sz="2800" b="1" dirty="0">
              <a:solidFill>
                <a:srgbClr val="ED7C8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15"/>
          <p:cNvSpPr txBox="1"/>
          <p:nvPr>
            <p:custDataLst>
              <p:tags r:id="rId5"/>
            </p:custDataLst>
          </p:nvPr>
        </p:nvSpPr>
        <p:spPr>
          <a:xfrm>
            <a:off x="1981308" y="4209497"/>
            <a:ext cx="7294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结论：镁比较活泼，铁、铜次之，金最不活泼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流程图: 终止 10"/>
          <p:cNvSpPr/>
          <p:nvPr>
            <p:custDataLst>
              <p:tags r:id="rId6"/>
            </p:custDataLst>
          </p:nvPr>
        </p:nvSpPr>
        <p:spPr>
          <a:xfrm>
            <a:off x="1056640" y="1248410"/>
            <a:ext cx="1371600" cy="457200"/>
          </a:xfrm>
          <a:prstGeom prst="flowChartTerminator">
            <a:avLst/>
          </a:prstGeom>
          <a:solidFill>
            <a:srgbClr val="61CD99"/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30"/>
          <p:cNvSpPr txBox="1"/>
          <p:nvPr>
            <p:custDataLst>
              <p:tags r:id="rId7"/>
            </p:custDataLst>
          </p:nvPr>
        </p:nvSpPr>
        <p:spPr>
          <a:xfrm>
            <a:off x="1256030" y="1206500"/>
            <a:ext cx="10001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 考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过程 1"/>
          <p:cNvSpPr/>
          <p:nvPr>
            <p:custDataLst>
              <p:tags r:id="rId1"/>
            </p:custDataLst>
          </p:nvPr>
        </p:nvSpPr>
        <p:spPr>
          <a:xfrm>
            <a:off x="-11430" y="400050"/>
            <a:ext cx="152400" cy="4572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57835" y="1066800"/>
            <a:ext cx="9667875" cy="40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实验方案：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  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    1.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在试管里放入铝丝，加入约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mL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的稀盐酸，观察现象。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    2.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参照上述实验步骤，分别在放有铁丝和铜丝的试管中加入稀盐酸，观察现象，比较反应的剧烈程度。如果有气体生成，试着判断生成的是什么气体。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用稀硫酸代替稀盐酸进行实验，并比较发生的现象。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43130" y="308736"/>
            <a:ext cx="264687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学生实验探究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24"/>
          <p:cNvSpPr txBox="1"/>
          <p:nvPr>
            <p:custDataLst>
              <p:tags r:id="rId4"/>
            </p:custDataLst>
          </p:nvPr>
        </p:nvSpPr>
        <p:spPr>
          <a:xfrm>
            <a:off x="3810000" y="335280"/>
            <a:ext cx="5906770" cy="52197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二、金属与稀盐酸和稀硫酸的反应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7844155" y="857250"/>
            <a:ext cx="4075430" cy="1108710"/>
          </a:xfrm>
          <a:prstGeom prst="wedgeEllipseCallou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请根据实验方案完成实验并将实验现象记录在导学案上</a:t>
            </a:r>
            <a:endParaRPr lang="zh-CN" altLang="en-US" sz="2000"/>
          </a:p>
        </p:txBody>
      </p:sp>
      <p:sp>
        <p:nvSpPr>
          <p:cNvPr id="7" name="椭圆形标注 6"/>
          <p:cNvSpPr/>
          <p:nvPr/>
        </p:nvSpPr>
        <p:spPr>
          <a:xfrm>
            <a:off x="9448800" y="3521710"/>
            <a:ext cx="2843530" cy="1606550"/>
          </a:xfrm>
          <a:prstGeom prst="wedgeEllipseCallout">
            <a:avLst>
              <a:gd name="adj1" fmla="val -67476"/>
              <a:gd name="adj2" fmla="val -27564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请试着将反应的化学方程式书写在导学案上</a:t>
            </a:r>
            <a:endParaRPr lang="zh-C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 animBg="1"/>
      <p:bldP spid="4" grpId="1" animBg="1"/>
      <p:bldP spid="7" grpId="0" bldLvl="0" animBg="1"/>
      <p:bldP spid="7" grpId="1" animBg="1"/>
    </p:bldLst>
  </p:timing>
</p:sld>
</file>

<file path=ppt/tags/tag1.xml><?xml version="1.0" encoding="utf-8"?>
<p:tagLst xmlns:p="http://schemas.openxmlformats.org/presentationml/2006/main">
  <p:tag name="AS_UNIQUEID" val="357"/>
</p:tagLst>
</file>

<file path=ppt/tags/tag10.xml><?xml version="1.0" encoding="utf-8"?>
<p:tagLst xmlns:p="http://schemas.openxmlformats.org/presentationml/2006/main">
  <p:tag name="AS_UNIQUEID" val="360"/>
</p:tagLst>
</file>

<file path=ppt/tags/tag100.xml><?xml version="1.0" encoding="utf-8"?>
<p:tagLst xmlns:p="http://schemas.openxmlformats.org/presentationml/2006/main">
  <p:tag name="AS_UNIQUEID" val="173"/>
</p:tagLst>
</file>

<file path=ppt/tags/tag101.xml><?xml version="1.0" encoding="utf-8"?>
<p:tagLst xmlns:p="http://schemas.openxmlformats.org/presentationml/2006/main">
  <p:tag name="AS_UNIQUEID" val="84"/>
</p:tagLst>
</file>

<file path=ppt/tags/tag102.xml><?xml version="1.0" encoding="utf-8"?>
<p:tagLst xmlns:p="http://schemas.openxmlformats.org/presentationml/2006/main">
  <p:tag name="AS_UNIQUEID" val="85"/>
</p:tagLst>
</file>

<file path=ppt/tags/tag103.xml><?xml version="1.0" encoding="utf-8"?>
<p:tagLst xmlns:p="http://schemas.openxmlformats.org/presentationml/2006/main">
  <p:tag name="AS_UNIQUEID" val="143"/>
</p:tagLst>
</file>

<file path=ppt/tags/tag104.xml><?xml version="1.0" encoding="utf-8"?>
<p:tagLst xmlns:p="http://schemas.openxmlformats.org/presentationml/2006/main">
  <p:tag name="AS_UNIQUEID" val="144"/>
</p:tagLst>
</file>

<file path=ppt/tags/tag105.xml><?xml version="1.0" encoding="utf-8"?>
<p:tagLst xmlns:p="http://schemas.openxmlformats.org/presentationml/2006/main">
  <p:tag name="AS_UNIQUEID" val="145"/>
</p:tagLst>
</file>

<file path=ppt/tags/tag106.xml><?xml version="1.0" encoding="utf-8"?>
<p:tagLst xmlns:p="http://schemas.openxmlformats.org/presentationml/2006/main">
  <p:tag name="AS_UNIQUEID" val="146"/>
</p:tagLst>
</file>

<file path=ppt/tags/tag107.xml><?xml version="1.0" encoding="utf-8"?>
<p:tagLst xmlns:p="http://schemas.openxmlformats.org/presentationml/2006/main">
  <p:tag name="AS_UNIQUEID" val="147"/>
</p:tagLst>
</file>

<file path=ppt/tags/tag108.xml><?xml version="1.0" encoding="utf-8"?>
<p:tagLst xmlns:p="http://schemas.openxmlformats.org/presentationml/2006/main">
  <p:tag name="AS_UNIQUEID" val="148"/>
</p:tagLst>
</file>

<file path=ppt/tags/tag109.xml><?xml version="1.0" encoding="utf-8"?>
<p:tagLst xmlns:p="http://schemas.openxmlformats.org/presentationml/2006/main">
  <p:tag name="AS_UNIQUEID" val="149"/>
</p:tagLst>
</file>

<file path=ppt/tags/tag11.xml><?xml version="1.0" encoding="utf-8"?>
<p:tagLst xmlns:p="http://schemas.openxmlformats.org/presentationml/2006/main">
  <p:tag name="AS_UNIQUEID" val="361"/>
</p:tagLst>
</file>

<file path=ppt/tags/tag110.xml><?xml version="1.0" encoding="utf-8"?>
<p:tagLst xmlns:p="http://schemas.openxmlformats.org/presentationml/2006/main">
  <p:tag name="AS_UNIQUEID" val="150"/>
</p:tagLst>
</file>

<file path=ppt/tags/tag111.xml><?xml version="1.0" encoding="utf-8"?>
<p:tagLst xmlns:p="http://schemas.openxmlformats.org/presentationml/2006/main">
  <p:tag name="AS_UNIQUEID" val="151"/>
</p:tagLst>
</file>

<file path=ppt/tags/tag112.xml><?xml version="1.0" encoding="utf-8"?>
<p:tagLst xmlns:p="http://schemas.openxmlformats.org/presentationml/2006/main">
  <p:tag name="AS_UNIQUEID" val="74"/>
</p:tagLst>
</file>

<file path=ppt/tags/tag113.xml><?xml version="1.0" encoding="utf-8"?>
<p:tagLst xmlns:p="http://schemas.openxmlformats.org/presentationml/2006/main">
  <p:tag name="AS_UNIQUEID" val="173"/>
</p:tagLst>
</file>

<file path=ppt/tags/tag114.xml><?xml version="1.0" encoding="utf-8"?>
<p:tagLst xmlns:p="http://schemas.openxmlformats.org/presentationml/2006/main">
  <p:tag name="AS_UNIQUEID" val="140"/>
</p:tagLst>
</file>

<file path=ppt/tags/tag115.xml><?xml version="1.0" encoding="utf-8"?>
<p:tagLst xmlns:p="http://schemas.openxmlformats.org/presentationml/2006/main">
  <p:tag name="AS_UNIQUEID" val="141"/>
</p:tagLst>
</file>

<file path=ppt/tags/tag116.xml><?xml version="1.0" encoding="utf-8"?>
<p:tagLst xmlns:p="http://schemas.openxmlformats.org/presentationml/2006/main">
  <p:tag name="AS_UNIQUEID" val="41"/>
</p:tagLst>
</file>

<file path=ppt/tags/tag117.xml><?xml version="1.0" encoding="utf-8"?>
<p:tagLst xmlns:p="http://schemas.openxmlformats.org/presentationml/2006/main">
  <p:tag name="AS_UNIQUEID" val="434"/>
</p:tagLst>
</file>

<file path=ppt/tags/tag118.xml><?xml version="1.0" encoding="utf-8"?>
<p:tagLst xmlns:p="http://schemas.openxmlformats.org/presentationml/2006/main">
  <p:tag name="AS_UNIQUEID" val="173"/>
</p:tagLst>
</file>

<file path=ppt/tags/tag119.xml><?xml version="1.0" encoding="utf-8"?>
<p:tagLst xmlns:p="http://schemas.openxmlformats.org/presentationml/2006/main">
  <p:tag name="AS_UNIQUEID" val="33"/>
</p:tagLst>
</file>

<file path=ppt/tags/tag12.xml><?xml version="1.0" encoding="utf-8"?>
<p:tagLst xmlns:p="http://schemas.openxmlformats.org/presentationml/2006/main">
  <p:tag name="AS_UNIQUEID" val="434"/>
</p:tagLst>
</file>

<file path=ppt/tags/tag120.xml><?xml version="1.0" encoding="utf-8"?>
<p:tagLst xmlns:p="http://schemas.openxmlformats.org/presentationml/2006/main">
  <p:tag name="AS_UNIQUEID" val="37"/>
</p:tagLst>
</file>

<file path=ppt/tags/tag121.xml><?xml version="1.0" encoding="utf-8"?>
<p:tagLst xmlns:p="http://schemas.openxmlformats.org/presentationml/2006/main">
  <p:tag name="AS_UNIQUEID" val="38"/>
</p:tagLst>
</file>

<file path=ppt/tags/tag122.xml><?xml version="1.0" encoding="utf-8"?>
<p:tagLst xmlns:p="http://schemas.openxmlformats.org/presentationml/2006/main">
  <p:tag name="AS_UNIQUEID" val="434"/>
  <p:tag name="KSO_WM_BEAUTIFY_FLAG" val=""/>
</p:tagLst>
</file>

<file path=ppt/tags/tag123.xml><?xml version="1.0" encoding="utf-8"?>
<p:tagLst xmlns:p="http://schemas.openxmlformats.org/presentationml/2006/main">
  <p:tag name="AS_UNIQUEID" val="53"/>
</p:tagLst>
</file>

<file path=ppt/tags/tag124.xml><?xml version="1.0" encoding="utf-8"?>
<p:tagLst xmlns:p="http://schemas.openxmlformats.org/presentationml/2006/main">
  <p:tag name="AS_UNIQUEID" val="434"/>
  <p:tag name="KSO_WM_BEAUTIFY_FLAG" val=""/>
</p:tagLst>
</file>

<file path=ppt/tags/tag125.xml><?xml version="1.0" encoding="utf-8"?>
<p:tagLst xmlns:p="http://schemas.openxmlformats.org/presentationml/2006/main">
  <p:tag name="AS_UNIQUEID" val="350"/>
</p:tagLst>
</file>

<file path=ppt/tags/tag126.xml><?xml version="1.0" encoding="utf-8"?>
<p:tagLst xmlns:p="http://schemas.openxmlformats.org/presentationml/2006/main">
  <p:tag name="AS_UNIQUEID" val="351"/>
</p:tagLst>
</file>

<file path=ppt/tags/tag127.xml><?xml version="1.0" encoding="utf-8"?>
<p:tagLst xmlns:p="http://schemas.openxmlformats.org/presentationml/2006/main">
  <p:tag name="AS_UNIQUEID" val="352"/>
</p:tagLst>
</file>

<file path=ppt/tags/tag128.xml><?xml version="1.0" encoding="utf-8"?>
<p:tagLst xmlns:p="http://schemas.openxmlformats.org/presentationml/2006/main">
  <p:tag name="AS_UNIQUEID" val="353"/>
</p:tagLst>
</file>

<file path=ppt/tags/tag129.xml><?xml version="1.0" encoding="utf-8"?>
<p:tagLst xmlns:p="http://schemas.openxmlformats.org/presentationml/2006/main">
  <p:tag name="AS_UNIQUEID" val="354"/>
</p:tagLst>
</file>

<file path=ppt/tags/tag13.xml><?xml version="1.0" encoding="utf-8"?>
<p:tagLst xmlns:p="http://schemas.openxmlformats.org/presentationml/2006/main">
  <p:tag name="AS_UNIQUEID" val="169"/>
</p:tagLst>
</file>

<file path=ppt/tags/tag130.xml><?xml version="1.0" encoding="utf-8"?>
<p:tagLst xmlns:p="http://schemas.openxmlformats.org/presentationml/2006/main">
  <p:tag name="AS_UNIQUEID" val="355"/>
</p:tagLst>
</file>

<file path=ppt/tags/tag131.xml><?xml version="1.0" encoding="utf-8"?>
<p:tagLst xmlns:p="http://schemas.openxmlformats.org/presentationml/2006/main">
  <p:tag name="AS_NET" val="4.0.30319.42000"/>
  <p:tag name="AS_OS" val="Microsoft Windows NT 6.2.9200.0"/>
  <p:tag name="AS_RELEASE_DATE" val="2017.06.14"/>
  <p:tag name="AS_TITLE" val="Aspose.Slides for .NET 4.0 Client Profile"/>
  <p:tag name="AS_VERSION" val="17.6"/>
  <p:tag name="COMMONDATA" val="eyJoZGlkIjoiYjBiZGI5MmY4MzY3NmM4N2I0OTNkOTQ4ZjYyN2MwZmIifQ=="/>
</p:tagLst>
</file>

<file path=ppt/tags/tag14.xml><?xml version="1.0" encoding="utf-8"?>
<p:tagLst xmlns:p="http://schemas.openxmlformats.org/presentationml/2006/main">
  <p:tag name="AS_UNIQUEID" val="432"/>
</p:tagLst>
</file>

<file path=ppt/tags/tag15.xml><?xml version="1.0" encoding="utf-8"?>
<p:tagLst xmlns:p="http://schemas.openxmlformats.org/presentationml/2006/main">
  <p:tag name="AS_UNIQUEID" val="433"/>
</p:tagLst>
</file>

<file path=ppt/tags/tag16.xml><?xml version="1.0" encoding="utf-8"?>
<p:tagLst xmlns:p="http://schemas.openxmlformats.org/presentationml/2006/main">
  <p:tag name="AS_UNIQUEID" val="434"/>
</p:tagLst>
</file>

<file path=ppt/tags/tag17.xml><?xml version="1.0" encoding="utf-8"?>
<p:tagLst xmlns:p="http://schemas.openxmlformats.org/presentationml/2006/main">
  <p:tag name="AS_UNIQUEID" val="435"/>
</p:tagLst>
</file>

<file path=ppt/tags/tag18.xml><?xml version="1.0" encoding="utf-8"?>
<p:tagLst xmlns:p="http://schemas.openxmlformats.org/presentationml/2006/main">
  <p:tag name="AS_UNIQUEID" val="436"/>
</p:tagLst>
</file>

<file path=ppt/tags/tag19.xml><?xml version="1.0" encoding="utf-8"?>
<p:tagLst xmlns:p="http://schemas.openxmlformats.org/presentationml/2006/main">
  <p:tag name="AS_UNIQUEID" val="164"/>
</p:tagLst>
</file>

<file path=ppt/tags/tag2.xml><?xml version="1.0" encoding="utf-8"?>
<p:tagLst xmlns:p="http://schemas.openxmlformats.org/presentationml/2006/main">
  <p:tag name="AS_UNIQUEID" val="358"/>
</p:tagLst>
</file>

<file path=ppt/tags/tag20.xml><?xml version="1.0" encoding="utf-8"?>
<p:tagLst xmlns:p="http://schemas.openxmlformats.org/presentationml/2006/main">
  <p:tag name="AS_UNIQUEID" val="169"/>
</p:tagLst>
</file>

<file path=ppt/tags/tag21.xml><?xml version="1.0" encoding="utf-8"?>
<p:tagLst xmlns:p="http://schemas.openxmlformats.org/presentationml/2006/main">
  <p:tag name="AS_UNIQUEID" val="429"/>
</p:tagLst>
</file>

<file path=ppt/tags/tag22.xml><?xml version="1.0" encoding="utf-8"?>
<p:tagLst xmlns:p="http://schemas.openxmlformats.org/presentationml/2006/main">
  <p:tag name="AS_UNIQUEID" val="430"/>
</p:tagLst>
</file>

<file path=ppt/tags/tag23.xml><?xml version="1.0" encoding="utf-8"?>
<p:tagLst xmlns:p="http://schemas.openxmlformats.org/presentationml/2006/main">
  <p:tag name="AS_UNIQUEID" val="3"/>
</p:tagLst>
</file>

<file path=ppt/tags/tag24.xml><?xml version="1.0" encoding="utf-8"?>
<p:tagLst xmlns:p="http://schemas.openxmlformats.org/presentationml/2006/main">
  <p:tag name="AS_UNIQUEID" val="4"/>
</p:tagLst>
</file>

<file path=ppt/tags/tag25.xml><?xml version="1.0" encoding="utf-8"?>
<p:tagLst xmlns:p="http://schemas.openxmlformats.org/presentationml/2006/main">
  <p:tag name="AS_UNIQUEID" val="8"/>
</p:tagLst>
</file>

<file path=ppt/tags/tag26.xml><?xml version="1.0" encoding="utf-8"?>
<p:tagLst xmlns:p="http://schemas.openxmlformats.org/presentationml/2006/main">
  <p:tag name="AS_UNIQUEID" val="9"/>
</p:tagLst>
</file>

<file path=ppt/tags/tag27.xml><?xml version="1.0" encoding="utf-8"?>
<p:tagLst xmlns:p="http://schemas.openxmlformats.org/presentationml/2006/main">
  <p:tag name="AS_UNIQUEID" val="10"/>
</p:tagLst>
</file>

<file path=ppt/tags/tag28.xml><?xml version="1.0" encoding="utf-8"?>
<p:tagLst xmlns:p="http://schemas.openxmlformats.org/presentationml/2006/main">
  <p:tag name="AS_UNIQUEID" val="11"/>
</p:tagLst>
</file>

<file path=ppt/tags/tag29.xml><?xml version="1.0" encoding="utf-8"?>
<p:tagLst xmlns:p="http://schemas.openxmlformats.org/presentationml/2006/main">
  <p:tag name="AS_UNIQUEID" val="445"/>
</p:tagLst>
</file>

<file path=ppt/tags/tag3.xml><?xml version="1.0" encoding="utf-8"?>
<p:tagLst xmlns:p="http://schemas.openxmlformats.org/presentationml/2006/main">
  <p:tag name="AS_UNIQUEID" val="421"/>
</p:tagLst>
</file>

<file path=ppt/tags/tag30.xml><?xml version="1.0" encoding="utf-8"?>
<p:tagLst xmlns:p="http://schemas.openxmlformats.org/presentationml/2006/main">
  <p:tag name="AS_UNIQUEID" val="11"/>
</p:tagLst>
</file>

<file path=ppt/tags/tag31.xml><?xml version="1.0" encoding="utf-8"?>
<p:tagLst xmlns:p="http://schemas.openxmlformats.org/presentationml/2006/main">
  <p:tag name="AS_UNIQUEID" val="448"/>
</p:tagLst>
</file>

<file path=ppt/tags/tag32.xml><?xml version="1.0" encoding="utf-8"?>
<p:tagLst xmlns:p="http://schemas.openxmlformats.org/presentationml/2006/main">
  <p:tag name="AS_UNIQUEID" val="449"/>
</p:tagLst>
</file>

<file path=ppt/tags/tag33.xml><?xml version="1.0" encoding="utf-8"?>
<p:tagLst xmlns:p="http://schemas.openxmlformats.org/presentationml/2006/main">
  <p:tag name="AS_UNIQUEID" val="16"/>
</p:tagLst>
</file>

<file path=ppt/tags/tag34.xml><?xml version="1.0" encoding="utf-8"?>
<p:tagLst xmlns:p="http://schemas.openxmlformats.org/presentationml/2006/main">
  <p:tag name="AS_UNIQUEID" val="17"/>
</p:tagLst>
</file>

<file path=ppt/tags/tag35.xml><?xml version="1.0" encoding="utf-8"?>
<p:tagLst xmlns:p="http://schemas.openxmlformats.org/presentationml/2006/main">
  <p:tag name="AS_UNIQUEID" val="19"/>
</p:tagLst>
</file>

<file path=ppt/tags/tag36.xml><?xml version="1.0" encoding="utf-8"?>
<p:tagLst xmlns:p="http://schemas.openxmlformats.org/presentationml/2006/main">
  <p:tag name="AS_UNIQUEID" val="20"/>
</p:tagLst>
</file>

<file path=ppt/tags/tag37.xml><?xml version="1.0" encoding="utf-8"?>
<p:tagLst xmlns:p="http://schemas.openxmlformats.org/presentationml/2006/main">
  <p:tag name="AS_UNIQUEID" val="21"/>
</p:tagLst>
</file>

<file path=ppt/tags/tag38.xml><?xml version="1.0" encoding="utf-8"?>
<p:tagLst xmlns:p="http://schemas.openxmlformats.org/presentationml/2006/main">
  <p:tag name="AS_UNIQUEID" val="22"/>
</p:tagLst>
</file>

<file path=ppt/tags/tag39.xml><?xml version="1.0" encoding="utf-8"?>
<p:tagLst xmlns:p="http://schemas.openxmlformats.org/presentationml/2006/main">
  <p:tag name="AS_UNIQUEID" val="23"/>
</p:tagLst>
</file>

<file path=ppt/tags/tag4.xml><?xml version="1.0" encoding="utf-8"?>
<p:tagLst xmlns:p="http://schemas.openxmlformats.org/presentationml/2006/main">
  <p:tag name="AS_UNIQUEID" val="422"/>
</p:tagLst>
</file>

<file path=ppt/tags/tag40.xml><?xml version="1.0" encoding="utf-8"?>
<p:tagLst xmlns:p="http://schemas.openxmlformats.org/presentationml/2006/main">
  <p:tag name="AS_UNIQUEID" val="24"/>
</p:tagLst>
</file>

<file path=ppt/tags/tag41.xml><?xml version="1.0" encoding="utf-8"?>
<p:tagLst xmlns:p="http://schemas.openxmlformats.org/presentationml/2006/main">
  <p:tag name="AS_UNIQUEID" val="13"/>
</p:tagLst>
</file>

<file path=ppt/tags/tag42.xml><?xml version="1.0" encoding="utf-8"?>
<p:tagLst xmlns:p="http://schemas.openxmlformats.org/presentationml/2006/main">
  <p:tag name="AS_UNIQUEID" val="14"/>
</p:tagLst>
</file>

<file path=ppt/tags/tag43.xml><?xml version="1.0" encoding="utf-8"?>
<p:tagLst xmlns:p="http://schemas.openxmlformats.org/presentationml/2006/main">
  <p:tag name="AS_UNIQUEID" val="29"/>
</p:tagLst>
</file>

<file path=ppt/tags/tag44.xml><?xml version="1.0" encoding="utf-8"?>
<p:tagLst xmlns:p="http://schemas.openxmlformats.org/presentationml/2006/main">
  <p:tag name="AS_UNIQUEID" val="30"/>
</p:tagLst>
</file>

<file path=ppt/tags/tag45.xml><?xml version="1.0" encoding="utf-8"?>
<p:tagLst xmlns:p="http://schemas.openxmlformats.org/presentationml/2006/main">
  <p:tag name="AS_UNIQUEID" val="31"/>
</p:tagLst>
</file>

<file path=ppt/tags/tag46.xml><?xml version="1.0" encoding="utf-8"?>
<p:tagLst xmlns:p="http://schemas.openxmlformats.org/presentationml/2006/main">
  <p:tag name="AS_UNIQUEID" val="32"/>
</p:tagLst>
</file>

<file path=ppt/tags/tag47.xml><?xml version="1.0" encoding="utf-8"?>
<p:tagLst xmlns:p="http://schemas.openxmlformats.org/presentationml/2006/main">
  <p:tag name="AS_UNIQUEID" val="33"/>
</p:tagLst>
</file>

<file path=ppt/tags/tag48.xml><?xml version="1.0" encoding="utf-8"?>
<p:tagLst xmlns:p="http://schemas.openxmlformats.org/presentationml/2006/main">
  <p:tag name="AS_UNIQUEID" val="34"/>
</p:tagLst>
</file>

<file path=ppt/tags/tag49.xml><?xml version="1.0" encoding="utf-8"?>
<p:tagLst xmlns:p="http://schemas.openxmlformats.org/presentationml/2006/main">
  <p:tag name="AS_UNIQUEID" val="35"/>
</p:tagLst>
</file>

<file path=ppt/tags/tag5.xml><?xml version="1.0" encoding="utf-8"?>
<p:tagLst xmlns:p="http://schemas.openxmlformats.org/presentationml/2006/main">
  <p:tag name="AS_UNIQUEID" val="424"/>
</p:tagLst>
</file>

<file path=ppt/tags/tag50.xml><?xml version="1.0" encoding="utf-8"?>
<p:tagLst xmlns:p="http://schemas.openxmlformats.org/presentationml/2006/main">
  <p:tag name="AS_UNIQUEID" val="26"/>
</p:tagLst>
</file>

<file path=ppt/tags/tag51.xml><?xml version="1.0" encoding="utf-8"?>
<p:tagLst xmlns:p="http://schemas.openxmlformats.org/presentationml/2006/main">
  <p:tag name="AS_UNIQUEID" val="27"/>
</p:tagLst>
</file>

<file path=ppt/tags/tag52.xml><?xml version="1.0" encoding="utf-8"?>
<p:tagLst xmlns:p="http://schemas.openxmlformats.org/presentationml/2006/main">
  <p:tag name="AS_UNIQUEID" val="51"/>
</p:tagLst>
</file>

<file path=ppt/tags/tag53.xml><?xml version="1.0" encoding="utf-8"?>
<p:tagLst xmlns:p="http://schemas.openxmlformats.org/presentationml/2006/main">
  <p:tag name="AS_UNIQUEID" val="52"/>
</p:tagLst>
</file>

<file path=ppt/tags/tag54.xml><?xml version="1.0" encoding="utf-8"?>
<p:tagLst xmlns:p="http://schemas.openxmlformats.org/presentationml/2006/main">
  <p:tag name="AS_UNIQUEID" val="434"/>
</p:tagLst>
</file>

<file path=ppt/tags/tag55.xml><?xml version="1.0" encoding="utf-8"?>
<p:tagLst xmlns:p="http://schemas.openxmlformats.org/presentationml/2006/main">
  <p:tag name="AS_UNIQUEID" val="42"/>
</p:tagLst>
</file>

<file path=ppt/tags/tag56.xml><?xml version="1.0" encoding="utf-8"?>
<p:tagLst xmlns:p="http://schemas.openxmlformats.org/presentationml/2006/main">
  <p:tag name="AS_UNIQUEID" val="47"/>
</p:tagLst>
</file>

<file path=ppt/tags/tag57.xml><?xml version="1.0" encoding="utf-8"?>
<p:tagLst xmlns:p="http://schemas.openxmlformats.org/presentationml/2006/main">
  <p:tag name="AS_UNIQUEID" val="48"/>
</p:tagLst>
</file>

<file path=ppt/tags/tag58.xml><?xml version="1.0" encoding="utf-8"?>
<p:tagLst xmlns:p="http://schemas.openxmlformats.org/presentationml/2006/main">
  <p:tag name="AS_UNIQUEID" val="41"/>
</p:tagLst>
</file>

<file path=ppt/tags/tag59.xml><?xml version="1.0" encoding="utf-8"?>
<p:tagLst xmlns:p="http://schemas.openxmlformats.org/presentationml/2006/main">
  <p:tag name="AS_UNIQUEID" val="42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AS_UNIQUEID" val="43"/>
</p:tagLst>
</file>

<file path=ppt/tags/tag61.xml><?xml version="1.0" encoding="utf-8"?>
<p:tagLst xmlns:p="http://schemas.openxmlformats.org/presentationml/2006/main">
  <p:tag name="AS_UNIQUEID" val="434"/>
</p:tagLst>
</file>

<file path=ppt/tags/tag62.xml><?xml version="1.0" encoding="utf-8"?>
<p:tagLst xmlns:p="http://schemas.openxmlformats.org/presentationml/2006/main">
  <p:tag name="AS_UNIQUEID" val="64"/>
  <p:tag name="KSO_WM_BEAUTIFY_FLAG" val=""/>
</p:tagLst>
</file>

<file path=ppt/tags/tag63.xml><?xml version="1.0" encoding="utf-8"?>
<p:tagLst xmlns:p="http://schemas.openxmlformats.org/presentationml/2006/main">
  <p:tag name="AS_UNIQUEID" val="64"/>
  <p:tag name="KSO_WM_BEAUTIFY_FLAG" val=""/>
</p:tagLst>
</file>

<file path=ppt/tags/tag64.xml><?xml version="1.0" encoding="utf-8"?>
<p:tagLst xmlns:p="http://schemas.openxmlformats.org/presentationml/2006/main">
  <p:tag name="AS_UNIQUEID" val="37"/>
</p:tagLst>
</file>

<file path=ppt/tags/tag65.xml><?xml version="1.0" encoding="utf-8"?>
<p:tagLst xmlns:p="http://schemas.openxmlformats.org/presentationml/2006/main">
  <p:tag name="AS_UNIQUEID" val="38"/>
</p:tagLst>
</file>

<file path=ppt/tags/tag66.xml><?xml version="1.0" encoding="utf-8"?>
<p:tagLst xmlns:p="http://schemas.openxmlformats.org/presentationml/2006/main">
  <p:tag name="AS_UNIQUEID" val="57"/>
</p:tagLst>
</file>

<file path=ppt/tags/tag67.xml><?xml version="1.0" encoding="utf-8"?>
<p:tagLst xmlns:p="http://schemas.openxmlformats.org/presentationml/2006/main">
  <p:tag name="AS_UNIQUEID" val="58"/>
</p:tagLst>
</file>

<file path=ppt/tags/tag68.xml><?xml version="1.0" encoding="utf-8"?>
<p:tagLst xmlns:p="http://schemas.openxmlformats.org/presentationml/2006/main">
  <p:tag name="AS_UNIQUEID" val="59"/>
  <p:tag name="TABLE_ENDDRAG_ORIGIN_RECT" val="890*416"/>
  <p:tag name="TABLE_ENDDRAG_RECT" val="54*102*890*416"/>
</p:tagLst>
</file>

<file path=ppt/tags/tag69.xml><?xml version="1.0" encoding="utf-8"?>
<p:tagLst xmlns:p="http://schemas.openxmlformats.org/presentationml/2006/main">
  <p:tag name="AS_UNIQUEID" val="60"/>
</p:tagLst>
</file>

<file path=ppt/tags/tag7.xml><?xml version="1.0" encoding="utf-8"?>
<p:tagLst xmlns:p="http://schemas.openxmlformats.org/presentationml/2006/main">
  <p:tag name="AS_UNIQUEID" val="418"/>
</p:tagLst>
</file>

<file path=ppt/tags/tag70.xml><?xml version="1.0" encoding="utf-8"?>
<p:tagLst xmlns:p="http://schemas.openxmlformats.org/presentationml/2006/main">
  <p:tag name="AS_UNIQUEID" val="62"/>
</p:tagLst>
</file>

<file path=ppt/tags/tag71.xml><?xml version="1.0" encoding="utf-8"?>
<p:tagLst xmlns:p="http://schemas.openxmlformats.org/presentationml/2006/main">
  <p:tag name="AS_UNIQUEID" val="63"/>
</p:tagLst>
</file>

<file path=ppt/tags/tag72.xml><?xml version="1.0" encoding="utf-8"?>
<p:tagLst xmlns:p="http://schemas.openxmlformats.org/presentationml/2006/main">
  <p:tag name="AS_UNIQUEID" val="64"/>
</p:tagLst>
</file>

<file path=ppt/tags/tag73.xml><?xml version="1.0" encoding="utf-8"?>
<p:tagLst xmlns:p="http://schemas.openxmlformats.org/presentationml/2006/main">
  <p:tag name="AS_UNIQUEID" val="65"/>
</p:tagLst>
</file>

<file path=ppt/tags/tag74.xml><?xml version="1.0" encoding="utf-8"?>
<p:tagLst xmlns:p="http://schemas.openxmlformats.org/presentationml/2006/main">
  <p:tag name="AS_UNIQUEID" val="66"/>
</p:tagLst>
</file>

<file path=ppt/tags/tag75.xml><?xml version="1.0" encoding="utf-8"?>
<p:tagLst xmlns:p="http://schemas.openxmlformats.org/presentationml/2006/main">
  <p:tag name="AS_UNIQUEID" val="69"/>
</p:tagLst>
</file>

<file path=ppt/tags/tag76.xml><?xml version="1.0" encoding="utf-8"?>
<p:tagLst xmlns:p="http://schemas.openxmlformats.org/presentationml/2006/main">
  <p:tag name="AS_UNIQUEID" val="70"/>
</p:tagLst>
</file>

<file path=ppt/tags/tag77.xml><?xml version="1.0" encoding="utf-8"?>
<p:tagLst xmlns:p="http://schemas.openxmlformats.org/presentationml/2006/main">
  <p:tag name="AS_UNIQUEID" val="71"/>
</p:tagLst>
</file>

<file path=ppt/tags/tag78.xml><?xml version="1.0" encoding="utf-8"?>
<p:tagLst xmlns:p="http://schemas.openxmlformats.org/presentationml/2006/main">
  <p:tag name="AS_UNIQUEID" val="72"/>
</p:tagLst>
</file>

<file path=ppt/tags/tag79.xml><?xml version="1.0" encoding="utf-8"?>
<p:tagLst xmlns:p="http://schemas.openxmlformats.org/presentationml/2006/main">
  <p:tag name="AS_UNIQUEID" val="73"/>
</p:tagLst>
</file>

<file path=ppt/tags/tag8.xml><?xml version="1.0" encoding="utf-8"?>
<p:tagLst xmlns:p="http://schemas.openxmlformats.org/presentationml/2006/main">
  <p:tag name="AS_UNIQUEID" val="419"/>
</p:tagLst>
</file>

<file path=ppt/tags/tag80.xml><?xml version="1.0" encoding="utf-8"?>
<p:tagLst xmlns:p="http://schemas.openxmlformats.org/presentationml/2006/main">
  <p:tag name="AS_UNIQUEID" val="74"/>
</p:tagLst>
</file>

<file path=ppt/tags/tag81.xml><?xml version="1.0" encoding="utf-8"?>
<p:tagLst xmlns:p="http://schemas.openxmlformats.org/presentationml/2006/main">
  <p:tag name="AS_UNIQUEID" val="75"/>
</p:tagLst>
</file>

<file path=ppt/tags/tag82.xml><?xml version="1.0" encoding="utf-8"?>
<p:tagLst xmlns:p="http://schemas.openxmlformats.org/presentationml/2006/main">
  <p:tag name="AS_UNIQUEID" val="76"/>
</p:tagLst>
</file>

<file path=ppt/tags/tag83.xml><?xml version="1.0" encoding="utf-8"?>
<p:tagLst xmlns:p="http://schemas.openxmlformats.org/presentationml/2006/main">
  <p:tag name="AS_UNIQUEID" val="78"/>
</p:tagLst>
</file>

<file path=ppt/tags/tag84.xml><?xml version="1.0" encoding="utf-8"?>
<p:tagLst xmlns:p="http://schemas.openxmlformats.org/presentationml/2006/main">
  <p:tag name="AS_UNIQUEID" val="79"/>
</p:tagLst>
</file>

<file path=ppt/tags/tag85.xml><?xml version="1.0" encoding="utf-8"?>
<p:tagLst xmlns:p="http://schemas.openxmlformats.org/presentationml/2006/main">
  <p:tag name="AS_UNIQUEID" val="80"/>
</p:tagLst>
</file>

<file path=ppt/tags/tag86.xml><?xml version="1.0" encoding="utf-8"?>
<p:tagLst xmlns:p="http://schemas.openxmlformats.org/presentationml/2006/main">
  <p:tag name="AS_UNIQUEID" val="82"/>
</p:tagLst>
</file>

<file path=ppt/tags/tag87.xml><?xml version="1.0" encoding="utf-8"?>
<p:tagLst xmlns:p="http://schemas.openxmlformats.org/presentationml/2006/main">
  <p:tag name="AS_UNIQUEID" val="42"/>
</p:tagLst>
</file>

<file path=ppt/tags/tag88.xml><?xml version="1.0" encoding="utf-8"?>
<p:tagLst xmlns:p="http://schemas.openxmlformats.org/presentationml/2006/main">
  <p:tag name="AS_UNIQUEID" val="54"/>
</p:tagLst>
</file>

<file path=ppt/tags/tag89.xml><?xml version="1.0" encoding="utf-8"?>
<p:tagLst xmlns:p="http://schemas.openxmlformats.org/presentationml/2006/main">
  <p:tag name="AS_UNIQUEID" val="55"/>
</p:tagLst>
</file>

<file path=ppt/tags/tag9.xml><?xml version="1.0" encoding="utf-8"?>
<p:tagLst xmlns:p="http://schemas.openxmlformats.org/presentationml/2006/main">
  <p:tag name="AS_UNIQUEID" val="421"/>
</p:tagLst>
</file>

<file path=ppt/tags/tag90.xml><?xml version="1.0" encoding="utf-8"?>
<p:tagLst xmlns:p="http://schemas.openxmlformats.org/presentationml/2006/main">
  <p:tag name="AS_UNIQUEID" val="41"/>
</p:tagLst>
</file>

<file path=ppt/tags/tag91.xml><?xml version="1.0" encoding="utf-8"?>
<p:tagLst xmlns:p="http://schemas.openxmlformats.org/presentationml/2006/main">
  <p:tag name="AS_UNIQUEID" val="42"/>
</p:tagLst>
</file>

<file path=ppt/tags/tag92.xml><?xml version="1.0" encoding="utf-8"?>
<p:tagLst xmlns:p="http://schemas.openxmlformats.org/presentationml/2006/main">
  <p:tag name="AS_UNIQUEID" val="43"/>
</p:tagLst>
</file>

<file path=ppt/tags/tag93.xml><?xml version="1.0" encoding="utf-8"?>
<p:tagLst xmlns:p="http://schemas.openxmlformats.org/presentationml/2006/main">
  <p:tag name="AS_UNIQUEID" val="434"/>
</p:tagLst>
</file>

<file path=ppt/tags/tag94.xml><?xml version="1.0" encoding="utf-8"?>
<p:tagLst xmlns:p="http://schemas.openxmlformats.org/presentationml/2006/main">
  <p:tag name="AS_UNIQUEID" val="33"/>
</p:tagLst>
</file>

<file path=ppt/tags/tag95.xml><?xml version="1.0" encoding="utf-8"?>
<p:tagLst xmlns:p="http://schemas.openxmlformats.org/presentationml/2006/main">
  <p:tag name="AS_UNIQUEID" val="37"/>
</p:tagLst>
</file>

<file path=ppt/tags/tag96.xml><?xml version="1.0" encoding="utf-8"?>
<p:tagLst xmlns:p="http://schemas.openxmlformats.org/presentationml/2006/main">
  <p:tag name="AS_UNIQUEID" val="38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AS_UNIQUEID" val="88"/>
</p:tagLst>
</file>

<file path=ppt/tags/tag99.xml><?xml version="1.0" encoding="utf-8"?>
<p:tagLst xmlns:p="http://schemas.openxmlformats.org/presentationml/2006/main">
  <p:tag name="AS_UNIQUEID" val="434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2365</Words>
  <Application>WPS 演示</Application>
  <PresentationFormat>宽屏</PresentationFormat>
  <Paragraphs>318</Paragraphs>
  <Slides>21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楷体</vt:lpstr>
      <vt:lpstr>Times New Roman</vt:lpstr>
      <vt:lpstr>Calibri</vt:lpstr>
      <vt:lpstr>Arial Unicode MS</vt:lpstr>
      <vt:lpstr>Arial</vt:lpstr>
      <vt:lpstr>Tahoma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第一节 力</dc:title>
  <dc:creator>Administrator</dc:creator>
  <cp:lastModifiedBy>Administrator</cp:lastModifiedBy>
  <cp:revision>215</cp:revision>
  <dcterms:created xsi:type="dcterms:W3CDTF">2018-11-26T09:24:00Z</dcterms:created>
  <dcterms:modified xsi:type="dcterms:W3CDTF">2024-01-05T09:30:22Z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Version">
    <vt:r8>1</vt:r8>
  </property>
  <property fmtid="{D5CDD505-2E9C-101B-9397-08002B2CF9AE}" pid="4" name="ICV">
    <vt:lpwstr>3CE9BAD3E78E47D89E9727DA52DF2146_12</vt:lpwstr>
  </property>
</Properties>
</file>