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14"/>
  </p:notesMasterIdLst>
  <p:sldIdLst>
    <p:sldId id="290" r:id="rId4"/>
    <p:sldId id="316" r:id="rId5"/>
    <p:sldId id="318" r:id="rId6"/>
    <p:sldId id="317" r:id="rId7"/>
    <p:sldId id="319" r:id="rId8"/>
    <p:sldId id="320" r:id="rId9"/>
    <p:sldId id="321" r:id="rId10"/>
    <p:sldId id="322" r:id="rId11"/>
    <p:sldId id="323" r:id="rId12"/>
    <p:sldId id="258" r:id="rId13"/>
    <p:sldId id="260" r:id="rId15"/>
    <p:sldId id="261" r:id="rId16"/>
    <p:sldId id="263" r:id="rId17"/>
    <p:sldId id="262" r:id="rId18"/>
    <p:sldId id="308" r:id="rId19"/>
    <p:sldId id="265" r:id="rId20"/>
    <p:sldId id="264" r:id="rId21"/>
    <p:sldId id="303" r:id="rId22"/>
    <p:sldId id="267" r:id="rId23"/>
    <p:sldId id="268" r:id="rId24"/>
    <p:sldId id="271" r:id="rId25"/>
    <p:sldId id="272" r:id="rId26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8" userDrawn="1">
          <p15:clr>
            <a:srgbClr val="A4A3A4"/>
          </p15:clr>
        </p15:guide>
        <p15:guide id="2" pos="375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muxian" initials="y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76A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78"/>
        <p:guide pos="375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1" Type="http://schemas.openxmlformats.org/officeDocument/2006/relationships/tags" Target="tags/tag292.xml"/><Relationship Id="rId30" Type="http://schemas.openxmlformats.org/officeDocument/2006/relationships/commentAuthors" Target="commentAuthors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绿萝异生长。同样长势的两盆绿萝，两位同学均用硝酸钾溶液培育，最终长势缺大相径庭。这是为什么呢？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合适的浓度才能起到合适的效果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合适的浓度才能起到合适的效果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合适的浓度才能起到合适的效果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97.xml"/><Relationship Id="rId8" Type="http://schemas.openxmlformats.org/officeDocument/2006/relationships/tags" Target="../tags/tag96.xml"/><Relationship Id="rId7" Type="http://schemas.openxmlformats.org/officeDocument/2006/relationships/tags" Target="../tags/tag95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tags" Target="../tags/tag92.xml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101.xml"/><Relationship Id="rId4" Type="http://schemas.openxmlformats.org/officeDocument/2006/relationships/tags" Target="../tags/tag100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104.xml"/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110.xml"/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115.xml"/><Relationship Id="rId5" Type="http://schemas.openxmlformats.org/officeDocument/2006/relationships/tags" Target="../tags/tag114.xml"/><Relationship Id="rId4" Type="http://schemas.openxmlformats.org/officeDocument/2006/relationships/tags" Target="../tags/tag113.xml"/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5" Type="http://schemas.openxmlformats.org/officeDocument/2006/relationships/tags" Target="../tags/tag119.xml"/><Relationship Id="rId4" Type="http://schemas.openxmlformats.org/officeDocument/2006/relationships/tags" Target="../tags/tag118.xml"/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124.xml"/><Relationship Id="rId5" Type="http://schemas.openxmlformats.org/officeDocument/2006/relationships/tags" Target="../tags/tag123.xml"/><Relationship Id="rId4" Type="http://schemas.openxmlformats.org/officeDocument/2006/relationships/tags" Target="../tags/tag122.xml"/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35.xml"/><Relationship Id="rId8" Type="http://schemas.openxmlformats.org/officeDocument/2006/relationships/tags" Target="../tags/tag34.xml"/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48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3" name="圆角矩形 12"/>
          <p:cNvSpPr/>
          <p:nvPr userDrawn="1">
            <p:custDataLst>
              <p:tags r:id="rId7"/>
            </p:custDataLst>
          </p:nvPr>
        </p:nvSpPr>
        <p:spPr bwMode="auto">
          <a:xfrm>
            <a:off x="219710" y="116840"/>
            <a:ext cx="1945005" cy="658495"/>
          </a:xfrm>
          <a:prstGeom prst="roundRect">
            <a:avLst/>
          </a:prstGeom>
          <a:solidFill>
            <a:srgbClr val="5476A9"/>
          </a:solidFill>
          <a:ln w="9525" cap="flat" cmpd="sng" algn="ctr">
            <a:solidFill>
              <a:srgbClr val="4369A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p>
            <a:pPr algn="ctr" defTabSz="9137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kern="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</a:rPr>
              <a:t>情境创设</a:t>
            </a:r>
            <a:endParaRPr lang="zh-CN" altLang="en-US" sz="3200" b="1" kern="0" dirty="0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cxnSp>
        <p:nvCxnSpPr>
          <p:cNvPr id="6" name="直接连接符 5"/>
          <p:cNvCxnSpPr/>
          <p:nvPr userDrawn="1">
            <p:custDataLst>
              <p:tags r:id="rId8"/>
            </p:custDataLst>
          </p:nvPr>
        </p:nvCxnSpPr>
        <p:spPr>
          <a:xfrm>
            <a:off x="66675" y="923290"/>
            <a:ext cx="12030075" cy="0"/>
          </a:xfrm>
          <a:prstGeom prst="line">
            <a:avLst/>
          </a:prstGeom>
          <a:ln w="50800">
            <a:solidFill>
              <a:srgbClr val="5476A9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" name="圆角矩形 7"/>
          <p:cNvSpPr/>
          <p:nvPr userDrawn="1">
            <p:custDataLst>
              <p:tags r:id="rId9"/>
            </p:custDataLst>
          </p:nvPr>
        </p:nvSpPr>
        <p:spPr bwMode="auto">
          <a:xfrm>
            <a:off x="4764405" y="116205"/>
            <a:ext cx="1929765" cy="659130"/>
          </a:xfrm>
          <a:prstGeom prst="roundRect">
            <a:avLst/>
          </a:prstGeom>
          <a:solidFill>
            <a:srgbClr val="5476A9"/>
          </a:solidFill>
          <a:ln w="9525" cap="flat" cmpd="sng" algn="ctr">
            <a:solidFill>
              <a:srgbClr val="4369A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p>
            <a:pPr algn="ctr" defTabSz="9137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kern="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</a:rPr>
              <a:t>模型应用</a:t>
            </a:r>
            <a:endParaRPr lang="zh-CN" altLang="en-US" sz="3200" b="1" kern="0" dirty="0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10"/>
            </p:custDataLst>
          </p:nvPr>
        </p:nvSpPr>
        <p:spPr bwMode="auto">
          <a:xfrm>
            <a:off x="2519680" y="116205"/>
            <a:ext cx="1894205" cy="659130"/>
          </a:xfrm>
          <a:prstGeom prst="roundRect">
            <a:avLst/>
          </a:prstGeom>
          <a:solidFill>
            <a:srgbClr val="5476A9"/>
          </a:solidFill>
          <a:ln w="9525" cap="flat" cmpd="sng" algn="ctr">
            <a:solidFill>
              <a:srgbClr val="4369A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p>
            <a:pPr algn="ctr" defTabSz="9137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kern="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</a:rPr>
              <a:t>模型辨析</a:t>
            </a:r>
            <a:endParaRPr lang="zh-CN" altLang="en-US" sz="3200" b="1" kern="0" dirty="0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5" name="圆角矩形 4"/>
          <p:cNvSpPr/>
          <p:nvPr userDrawn="1">
            <p:custDataLst>
              <p:tags r:id="rId11"/>
            </p:custDataLst>
          </p:nvPr>
        </p:nvSpPr>
        <p:spPr bwMode="auto">
          <a:xfrm>
            <a:off x="7047865" y="116205"/>
            <a:ext cx="1929765" cy="659130"/>
          </a:xfrm>
          <a:prstGeom prst="roundRect">
            <a:avLst/>
          </a:prstGeom>
          <a:solidFill>
            <a:srgbClr val="5476A9"/>
          </a:solidFill>
          <a:ln w="9525" cap="flat" cmpd="sng" algn="ctr">
            <a:solidFill>
              <a:srgbClr val="4369A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p>
            <a:pPr algn="ctr" defTabSz="9137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kern="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</a:rPr>
              <a:t>模型拓展</a:t>
            </a:r>
            <a:endParaRPr lang="zh-CN" altLang="en-US" sz="3200" b="1" kern="0" dirty="0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9" name="圆角矩形 8"/>
          <p:cNvSpPr/>
          <p:nvPr userDrawn="1">
            <p:custDataLst>
              <p:tags r:id="rId12"/>
            </p:custDataLst>
          </p:nvPr>
        </p:nvSpPr>
        <p:spPr bwMode="auto">
          <a:xfrm>
            <a:off x="9313545" y="116205"/>
            <a:ext cx="1938020" cy="659130"/>
          </a:xfrm>
          <a:prstGeom prst="roundRect">
            <a:avLst/>
          </a:prstGeom>
          <a:solidFill>
            <a:srgbClr val="5476A9"/>
          </a:solidFill>
          <a:ln w="9525" cap="flat" cmpd="sng" algn="ctr">
            <a:solidFill>
              <a:srgbClr val="4369A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p>
            <a:pPr algn="ctr" defTabSz="9137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kern="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</a:rPr>
              <a:t>模型总结</a:t>
            </a:r>
            <a:endParaRPr lang="zh-CN" altLang="en-US" sz="3200" b="1" kern="0" dirty="0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8.xml"/><Relationship Id="rId17" Type="http://schemas.openxmlformats.org/officeDocument/2006/relationships/tags" Target="../tags/tag67.xml"/><Relationship Id="rId16" Type="http://schemas.openxmlformats.org/officeDocument/2006/relationships/tags" Target="../tags/tag66.xml"/><Relationship Id="rId15" Type="http://schemas.openxmlformats.org/officeDocument/2006/relationships/tags" Target="../tags/tag65.xml"/><Relationship Id="rId14" Type="http://schemas.openxmlformats.org/officeDocument/2006/relationships/tags" Target="../tags/tag64.xml"/><Relationship Id="rId13" Type="http://schemas.openxmlformats.org/officeDocument/2006/relationships/tags" Target="../tags/tag6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8" Type="http://schemas.openxmlformats.org/officeDocument/2006/relationships/theme" Target="../theme/theme2.xml"/><Relationship Id="rId17" Type="http://schemas.openxmlformats.org/officeDocument/2006/relationships/tags" Target="../tags/tag130.xml"/><Relationship Id="rId16" Type="http://schemas.openxmlformats.org/officeDocument/2006/relationships/tags" Target="../tags/tag129.xml"/><Relationship Id="rId15" Type="http://schemas.openxmlformats.org/officeDocument/2006/relationships/tags" Target="../tags/tag128.xml"/><Relationship Id="rId14" Type="http://schemas.openxmlformats.org/officeDocument/2006/relationships/tags" Target="../tags/tag127.xml"/><Relationship Id="rId13" Type="http://schemas.openxmlformats.org/officeDocument/2006/relationships/tags" Target="../tags/tag126.xml"/><Relationship Id="rId12" Type="http://schemas.openxmlformats.org/officeDocument/2006/relationships/tags" Target="../tags/tag125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tags" Target="../tags/tag134.xml"/><Relationship Id="rId5" Type="http://schemas.openxmlformats.org/officeDocument/2006/relationships/image" Target="../media/image2.png"/><Relationship Id="rId4" Type="http://schemas.openxmlformats.org/officeDocument/2006/relationships/tags" Target="../tags/tag133.xml"/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57.xml"/><Relationship Id="rId8" Type="http://schemas.openxmlformats.org/officeDocument/2006/relationships/image" Target="../media/image5.png"/><Relationship Id="rId7" Type="http://schemas.openxmlformats.org/officeDocument/2006/relationships/tags" Target="../tags/tag156.xml"/><Relationship Id="rId6" Type="http://schemas.openxmlformats.org/officeDocument/2006/relationships/image" Target="../media/image4.jpeg"/><Relationship Id="rId5" Type="http://schemas.openxmlformats.org/officeDocument/2006/relationships/tags" Target="../tags/tag155.xml"/><Relationship Id="rId4" Type="http://schemas.openxmlformats.org/officeDocument/2006/relationships/image" Target="../media/image3.jpeg"/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tags" Target="../tags/tag161.xml"/><Relationship Id="rId7" Type="http://schemas.openxmlformats.org/officeDocument/2006/relationships/image" Target="../media/image8.png"/><Relationship Id="rId6" Type="http://schemas.openxmlformats.org/officeDocument/2006/relationships/tags" Target="../tags/tag160.xml"/><Relationship Id="rId5" Type="http://schemas.openxmlformats.org/officeDocument/2006/relationships/image" Target="../media/image7.png"/><Relationship Id="rId4" Type="http://schemas.openxmlformats.org/officeDocument/2006/relationships/tags" Target="../tags/tag159.xml"/><Relationship Id="rId3" Type="http://schemas.openxmlformats.org/officeDocument/2006/relationships/image" Target="../media/image6.png"/><Relationship Id="rId2" Type="http://schemas.openxmlformats.org/officeDocument/2006/relationships/tags" Target="../tags/tag158.xml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163.xml"/><Relationship Id="rId10" Type="http://schemas.openxmlformats.org/officeDocument/2006/relationships/tags" Target="../tags/tag162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69.xml"/><Relationship Id="rId8" Type="http://schemas.openxmlformats.org/officeDocument/2006/relationships/image" Target="../media/image11.png"/><Relationship Id="rId7" Type="http://schemas.openxmlformats.org/officeDocument/2006/relationships/tags" Target="../tags/tag168.xml"/><Relationship Id="rId6" Type="http://schemas.openxmlformats.org/officeDocument/2006/relationships/image" Target="../media/image10.jpeg"/><Relationship Id="rId5" Type="http://schemas.openxmlformats.org/officeDocument/2006/relationships/tags" Target="../tags/tag167.xml"/><Relationship Id="rId4" Type="http://schemas.openxmlformats.org/officeDocument/2006/relationships/tags" Target="../tags/tag166.xml"/><Relationship Id="rId3" Type="http://schemas.openxmlformats.org/officeDocument/2006/relationships/tags" Target="../tags/tag165.xml"/><Relationship Id="rId26" Type="http://schemas.openxmlformats.org/officeDocument/2006/relationships/slideLayout" Target="../slideLayouts/slideLayout1.xml"/><Relationship Id="rId25" Type="http://schemas.openxmlformats.org/officeDocument/2006/relationships/tags" Target="../tags/tag185.xml"/><Relationship Id="rId24" Type="http://schemas.openxmlformats.org/officeDocument/2006/relationships/tags" Target="../tags/tag184.xml"/><Relationship Id="rId23" Type="http://schemas.openxmlformats.org/officeDocument/2006/relationships/tags" Target="../tags/tag183.xml"/><Relationship Id="rId22" Type="http://schemas.openxmlformats.org/officeDocument/2006/relationships/tags" Target="../tags/tag182.xml"/><Relationship Id="rId21" Type="http://schemas.openxmlformats.org/officeDocument/2006/relationships/tags" Target="../tags/tag181.xml"/><Relationship Id="rId20" Type="http://schemas.openxmlformats.org/officeDocument/2006/relationships/tags" Target="../tags/tag180.xml"/><Relationship Id="rId2" Type="http://schemas.openxmlformats.org/officeDocument/2006/relationships/tags" Target="../tags/tag164.xml"/><Relationship Id="rId19" Type="http://schemas.openxmlformats.org/officeDocument/2006/relationships/tags" Target="../tags/tag179.xml"/><Relationship Id="rId18" Type="http://schemas.openxmlformats.org/officeDocument/2006/relationships/tags" Target="../tags/tag178.xml"/><Relationship Id="rId17" Type="http://schemas.openxmlformats.org/officeDocument/2006/relationships/tags" Target="../tags/tag177.xml"/><Relationship Id="rId16" Type="http://schemas.openxmlformats.org/officeDocument/2006/relationships/tags" Target="../tags/tag176.xml"/><Relationship Id="rId15" Type="http://schemas.openxmlformats.org/officeDocument/2006/relationships/tags" Target="../tags/tag175.xml"/><Relationship Id="rId14" Type="http://schemas.openxmlformats.org/officeDocument/2006/relationships/tags" Target="../tags/tag174.xml"/><Relationship Id="rId13" Type="http://schemas.openxmlformats.org/officeDocument/2006/relationships/tags" Target="../tags/tag173.xml"/><Relationship Id="rId12" Type="http://schemas.openxmlformats.org/officeDocument/2006/relationships/tags" Target="../tags/tag172.xml"/><Relationship Id="rId11" Type="http://schemas.openxmlformats.org/officeDocument/2006/relationships/tags" Target="../tags/tag171.xml"/><Relationship Id="rId10" Type="http://schemas.openxmlformats.org/officeDocument/2006/relationships/tags" Target="../tags/tag170.xml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93.xml"/><Relationship Id="rId8" Type="http://schemas.openxmlformats.org/officeDocument/2006/relationships/tags" Target="../tags/tag192.xml"/><Relationship Id="rId7" Type="http://schemas.openxmlformats.org/officeDocument/2006/relationships/tags" Target="../tags/tag191.xml"/><Relationship Id="rId6" Type="http://schemas.openxmlformats.org/officeDocument/2006/relationships/tags" Target="../tags/tag190.xml"/><Relationship Id="rId5" Type="http://schemas.openxmlformats.org/officeDocument/2006/relationships/tags" Target="../tags/tag189.xml"/><Relationship Id="rId4" Type="http://schemas.openxmlformats.org/officeDocument/2006/relationships/tags" Target="../tags/tag188.xml"/><Relationship Id="rId3" Type="http://schemas.openxmlformats.org/officeDocument/2006/relationships/tags" Target="../tags/tag187.xml"/><Relationship Id="rId20" Type="http://schemas.openxmlformats.org/officeDocument/2006/relationships/slideLayout" Target="../slideLayouts/slideLayout1.xml"/><Relationship Id="rId2" Type="http://schemas.openxmlformats.org/officeDocument/2006/relationships/tags" Target="../tags/tag186.xml"/><Relationship Id="rId19" Type="http://schemas.openxmlformats.org/officeDocument/2006/relationships/tags" Target="../tags/tag203.xml"/><Relationship Id="rId18" Type="http://schemas.openxmlformats.org/officeDocument/2006/relationships/tags" Target="../tags/tag202.xml"/><Relationship Id="rId17" Type="http://schemas.openxmlformats.org/officeDocument/2006/relationships/tags" Target="../tags/tag201.xml"/><Relationship Id="rId16" Type="http://schemas.openxmlformats.org/officeDocument/2006/relationships/tags" Target="../tags/tag200.xml"/><Relationship Id="rId15" Type="http://schemas.openxmlformats.org/officeDocument/2006/relationships/tags" Target="../tags/tag199.xml"/><Relationship Id="rId14" Type="http://schemas.openxmlformats.org/officeDocument/2006/relationships/tags" Target="../tags/tag198.xml"/><Relationship Id="rId13" Type="http://schemas.openxmlformats.org/officeDocument/2006/relationships/tags" Target="../tags/tag197.xml"/><Relationship Id="rId12" Type="http://schemas.openxmlformats.org/officeDocument/2006/relationships/tags" Target="../tags/tag196.xml"/><Relationship Id="rId11" Type="http://schemas.openxmlformats.org/officeDocument/2006/relationships/tags" Target="../tags/tag195.xml"/><Relationship Id="rId10" Type="http://schemas.openxmlformats.org/officeDocument/2006/relationships/tags" Target="../tags/tag194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210.xml"/><Relationship Id="rId8" Type="http://schemas.openxmlformats.org/officeDocument/2006/relationships/tags" Target="../tags/tag209.xml"/><Relationship Id="rId7" Type="http://schemas.openxmlformats.org/officeDocument/2006/relationships/tags" Target="../tags/tag208.xml"/><Relationship Id="rId6" Type="http://schemas.openxmlformats.org/officeDocument/2006/relationships/tags" Target="../tags/tag207.xml"/><Relationship Id="rId5" Type="http://schemas.openxmlformats.org/officeDocument/2006/relationships/tags" Target="../tags/tag206.xml"/><Relationship Id="rId4" Type="http://schemas.openxmlformats.org/officeDocument/2006/relationships/tags" Target="../tags/tag205.xml"/><Relationship Id="rId3" Type="http://schemas.openxmlformats.org/officeDocument/2006/relationships/image" Target="../media/image5.png"/><Relationship Id="rId2" Type="http://schemas.openxmlformats.org/officeDocument/2006/relationships/tags" Target="../tags/tag204.xml"/><Relationship Id="rId16" Type="http://schemas.openxmlformats.org/officeDocument/2006/relationships/slideLayout" Target="../slideLayouts/slideLayout1.xml"/><Relationship Id="rId15" Type="http://schemas.openxmlformats.org/officeDocument/2006/relationships/tags" Target="../tags/tag216.xml"/><Relationship Id="rId14" Type="http://schemas.openxmlformats.org/officeDocument/2006/relationships/tags" Target="../tags/tag215.xml"/><Relationship Id="rId13" Type="http://schemas.openxmlformats.org/officeDocument/2006/relationships/tags" Target="../tags/tag214.xml"/><Relationship Id="rId12" Type="http://schemas.openxmlformats.org/officeDocument/2006/relationships/tags" Target="../tags/tag213.xml"/><Relationship Id="rId11" Type="http://schemas.openxmlformats.org/officeDocument/2006/relationships/tags" Target="../tags/tag212.xml"/><Relationship Id="rId10" Type="http://schemas.openxmlformats.org/officeDocument/2006/relationships/tags" Target="../tags/tag211.xml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21.xml"/><Relationship Id="rId6" Type="http://schemas.openxmlformats.org/officeDocument/2006/relationships/tags" Target="../tags/tag220.xml"/><Relationship Id="rId5" Type="http://schemas.openxmlformats.org/officeDocument/2006/relationships/tags" Target="../tags/tag219.xml"/><Relationship Id="rId4" Type="http://schemas.openxmlformats.org/officeDocument/2006/relationships/tags" Target="../tags/tag218.xml"/><Relationship Id="rId3" Type="http://schemas.openxmlformats.org/officeDocument/2006/relationships/image" Target="../media/image5.png"/><Relationship Id="rId2" Type="http://schemas.openxmlformats.org/officeDocument/2006/relationships/tags" Target="../tags/tag217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228.xml"/><Relationship Id="rId8" Type="http://schemas.openxmlformats.org/officeDocument/2006/relationships/tags" Target="../tags/tag227.xml"/><Relationship Id="rId7" Type="http://schemas.openxmlformats.org/officeDocument/2006/relationships/tags" Target="../tags/tag226.xml"/><Relationship Id="rId6" Type="http://schemas.openxmlformats.org/officeDocument/2006/relationships/image" Target="../media/image12.png"/><Relationship Id="rId5" Type="http://schemas.openxmlformats.org/officeDocument/2006/relationships/tags" Target="../tags/tag225.xml"/><Relationship Id="rId4" Type="http://schemas.openxmlformats.org/officeDocument/2006/relationships/tags" Target="../tags/tag224.xml"/><Relationship Id="rId3" Type="http://schemas.openxmlformats.org/officeDocument/2006/relationships/tags" Target="../tags/tag223.xml"/><Relationship Id="rId21" Type="http://schemas.openxmlformats.org/officeDocument/2006/relationships/slideLayout" Target="../slideLayouts/slideLayout1.xml"/><Relationship Id="rId20" Type="http://schemas.openxmlformats.org/officeDocument/2006/relationships/tags" Target="../tags/tag239.xml"/><Relationship Id="rId2" Type="http://schemas.openxmlformats.org/officeDocument/2006/relationships/tags" Target="../tags/tag222.xml"/><Relationship Id="rId19" Type="http://schemas.openxmlformats.org/officeDocument/2006/relationships/tags" Target="../tags/tag238.xml"/><Relationship Id="rId18" Type="http://schemas.openxmlformats.org/officeDocument/2006/relationships/tags" Target="../tags/tag237.xml"/><Relationship Id="rId17" Type="http://schemas.openxmlformats.org/officeDocument/2006/relationships/tags" Target="../tags/tag236.xml"/><Relationship Id="rId16" Type="http://schemas.openxmlformats.org/officeDocument/2006/relationships/tags" Target="../tags/tag235.xml"/><Relationship Id="rId15" Type="http://schemas.openxmlformats.org/officeDocument/2006/relationships/tags" Target="../tags/tag234.xml"/><Relationship Id="rId14" Type="http://schemas.openxmlformats.org/officeDocument/2006/relationships/tags" Target="../tags/tag233.xml"/><Relationship Id="rId13" Type="http://schemas.openxmlformats.org/officeDocument/2006/relationships/tags" Target="../tags/tag232.xml"/><Relationship Id="rId12" Type="http://schemas.openxmlformats.org/officeDocument/2006/relationships/tags" Target="../tags/tag231.xml"/><Relationship Id="rId11" Type="http://schemas.openxmlformats.org/officeDocument/2006/relationships/tags" Target="../tags/tag230.xml"/><Relationship Id="rId10" Type="http://schemas.openxmlformats.org/officeDocument/2006/relationships/tags" Target="../tags/tag229.xml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247.xml"/><Relationship Id="rId8" Type="http://schemas.openxmlformats.org/officeDocument/2006/relationships/tags" Target="../tags/tag246.xml"/><Relationship Id="rId7" Type="http://schemas.openxmlformats.org/officeDocument/2006/relationships/tags" Target="../tags/tag245.xml"/><Relationship Id="rId6" Type="http://schemas.openxmlformats.org/officeDocument/2006/relationships/tags" Target="../tags/tag244.xml"/><Relationship Id="rId5" Type="http://schemas.openxmlformats.org/officeDocument/2006/relationships/tags" Target="../tags/tag243.xml"/><Relationship Id="rId4" Type="http://schemas.openxmlformats.org/officeDocument/2006/relationships/tags" Target="../tags/tag242.xml"/><Relationship Id="rId3" Type="http://schemas.openxmlformats.org/officeDocument/2006/relationships/tags" Target="../tags/tag241.xml"/><Relationship Id="rId2" Type="http://schemas.openxmlformats.org/officeDocument/2006/relationships/tags" Target="../tags/tag240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248.xml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253.xml"/><Relationship Id="rId7" Type="http://schemas.openxmlformats.org/officeDocument/2006/relationships/image" Target="../media/image14.png"/><Relationship Id="rId6" Type="http://schemas.openxmlformats.org/officeDocument/2006/relationships/tags" Target="../tags/tag252.xml"/><Relationship Id="rId5" Type="http://schemas.openxmlformats.org/officeDocument/2006/relationships/image" Target="../media/image13.jpeg"/><Relationship Id="rId4" Type="http://schemas.openxmlformats.org/officeDocument/2006/relationships/tags" Target="../tags/tag251.xml"/><Relationship Id="rId3" Type="http://schemas.openxmlformats.org/officeDocument/2006/relationships/tags" Target="../tags/tag250.xml"/><Relationship Id="rId2" Type="http://schemas.openxmlformats.org/officeDocument/2006/relationships/tags" Target="../tags/tag249.xml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56.xml"/><Relationship Id="rId3" Type="http://schemas.openxmlformats.org/officeDocument/2006/relationships/tags" Target="../tags/tag255.xml"/><Relationship Id="rId2" Type="http://schemas.openxmlformats.org/officeDocument/2006/relationships/tags" Target="../tags/tag254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tags" Target="../tags/tag138.xml"/><Relationship Id="rId4" Type="http://schemas.openxmlformats.org/officeDocument/2006/relationships/tags" Target="../tags/tag137.xml"/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262.xml"/><Relationship Id="rId8" Type="http://schemas.openxmlformats.org/officeDocument/2006/relationships/image" Target="../media/image16.jpeg"/><Relationship Id="rId7" Type="http://schemas.openxmlformats.org/officeDocument/2006/relationships/tags" Target="../tags/tag261.xml"/><Relationship Id="rId6" Type="http://schemas.openxmlformats.org/officeDocument/2006/relationships/tags" Target="../tags/tag260.xml"/><Relationship Id="rId5" Type="http://schemas.openxmlformats.org/officeDocument/2006/relationships/tags" Target="../tags/tag259.xml"/><Relationship Id="rId4" Type="http://schemas.openxmlformats.org/officeDocument/2006/relationships/image" Target="../media/image15.jpeg"/><Relationship Id="rId3" Type="http://schemas.openxmlformats.org/officeDocument/2006/relationships/tags" Target="../tags/tag258.xml"/><Relationship Id="rId2" Type="http://schemas.openxmlformats.org/officeDocument/2006/relationships/tags" Target="../tags/tag257.xml"/><Relationship Id="rId13" Type="http://schemas.openxmlformats.org/officeDocument/2006/relationships/notesSlide" Target="../notesSlides/notesSlide2.xml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264.xml"/><Relationship Id="rId10" Type="http://schemas.openxmlformats.org/officeDocument/2006/relationships/tags" Target="../tags/tag263.xml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271.xml"/><Relationship Id="rId8" Type="http://schemas.openxmlformats.org/officeDocument/2006/relationships/tags" Target="../tags/tag270.xml"/><Relationship Id="rId7" Type="http://schemas.openxmlformats.org/officeDocument/2006/relationships/tags" Target="../tags/tag269.xml"/><Relationship Id="rId6" Type="http://schemas.openxmlformats.org/officeDocument/2006/relationships/image" Target="../media/image17.jpeg"/><Relationship Id="rId5" Type="http://schemas.openxmlformats.org/officeDocument/2006/relationships/tags" Target="../tags/tag268.xml"/><Relationship Id="rId4" Type="http://schemas.openxmlformats.org/officeDocument/2006/relationships/tags" Target="../tags/tag267.xml"/><Relationship Id="rId3" Type="http://schemas.openxmlformats.org/officeDocument/2006/relationships/tags" Target="../tags/tag266.xml"/><Relationship Id="rId2" Type="http://schemas.openxmlformats.org/officeDocument/2006/relationships/tags" Target="../tags/tag265.xml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279.xml"/><Relationship Id="rId8" Type="http://schemas.openxmlformats.org/officeDocument/2006/relationships/tags" Target="../tags/tag278.xml"/><Relationship Id="rId7" Type="http://schemas.openxmlformats.org/officeDocument/2006/relationships/tags" Target="../tags/tag277.xml"/><Relationship Id="rId6" Type="http://schemas.openxmlformats.org/officeDocument/2006/relationships/tags" Target="../tags/tag276.xml"/><Relationship Id="rId5" Type="http://schemas.openxmlformats.org/officeDocument/2006/relationships/tags" Target="../tags/tag275.xml"/><Relationship Id="rId4" Type="http://schemas.openxmlformats.org/officeDocument/2006/relationships/tags" Target="../tags/tag274.xml"/><Relationship Id="rId3" Type="http://schemas.openxmlformats.org/officeDocument/2006/relationships/tags" Target="../tags/tag273.xml"/><Relationship Id="rId23" Type="http://schemas.openxmlformats.org/officeDocument/2006/relationships/notesSlide" Target="../notesSlides/notesSlide4.xml"/><Relationship Id="rId22" Type="http://schemas.openxmlformats.org/officeDocument/2006/relationships/slideLayout" Target="../slideLayouts/slideLayout1.xml"/><Relationship Id="rId21" Type="http://schemas.openxmlformats.org/officeDocument/2006/relationships/tags" Target="../tags/tag291.xml"/><Relationship Id="rId20" Type="http://schemas.openxmlformats.org/officeDocument/2006/relationships/tags" Target="../tags/tag290.xml"/><Relationship Id="rId2" Type="http://schemas.openxmlformats.org/officeDocument/2006/relationships/tags" Target="../tags/tag272.xml"/><Relationship Id="rId19" Type="http://schemas.openxmlformats.org/officeDocument/2006/relationships/tags" Target="../tags/tag289.xml"/><Relationship Id="rId18" Type="http://schemas.openxmlformats.org/officeDocument/2006/relationships/tags" Target="../tags/tag288.xml"/><Relationship Id="rId17" Type="http://schemas.openxmlformats.org/officeDocument/2006/relationships/tags" Target="../tags/tag287.xml"/><Relationship Id="rId16" Type="http://schemas.openxmlformats.org/officeDocument/2006/relationships/tags" Target="../tags/tag286.xml"/><Relationship Id="rId15" Type="http://schemas.openxmlformats.org/officeDocument/2006/relationships/tags" Target="../tags/tag285.xml"/><Relationship Id="rId14" Type="http://schemas.openxmlformats.org/officeDocument/2006/relationships/tags" Target="../tags/tag284.xml"/><Relationship Id="rId13" Type="http://schemas.openxmlformats.org/officeDocument/2006/relationships/tags" Target="../tags/tag283.xml"/><Relationship Id="rId12" Type="http://schemas.openxmlformats.org/officeDocument/2006/relationships/tags" Target="../tags/tag282.xml"/><Relationship Id="rId11" Type="http://schemas.openxmlformats.org/officeDocument/2006/relationships/tags" Target="../tags/tag281.xml"/><Relationship Id="rId10" Type="http://schemas.openxmlformats.org/officeDocument/2006/relationships/tags" Target="../tags/tag280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144.xml"/><Relationship Id="rId2" Type="http://schemas.openxmlformats.org/officeDocument/2006/relationships/tags" Target="../tags/tag143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Freeform 24"/>
          <p:cNvSpPr/>
          <p:nvPr>
            <p:custDataLst>
              <p:tags r:id="rId2"/>
            </p:custDataLst>
          </p:nvPr>
        </p:nvSpPr>
        <p:spPr bwMode="auto">
          <a:xfrm>
            <a:off x="128905" y="144145"/>
            <a:ext cx="8099425" cy="505460"/>
          </a:xfrm>
          <a:custGeom>
            <a:avLst/>
            <a:gdLst>
              <a:gd name="T0" fmla="*/ 91 w 8683"/>
              <a:gd name="T1" fmla="*/ 0 h 865"/>
              <a:gd name="T2" fmla="*/ 8591 w 8683"/>
              <a:gd name="T3" fmla="*/ 0 h 865"/>
              <a:gd name="T4" fmla="*/ 8683 w 8683"/>
              <a:gd name="T5" fmla="*/ 91 h 865"/>
              <a:gd name="T6" fmla="*/ 8683 w 8683"/>
              <a:gd name="T7" fmla="*/ 774 h 865"/>
              <a:gd name="T8" fmla="*/ 8591 w 8683"/>
              <a:gd name="T9" fmla="*/ 865 h 865"/>
              <a:gd name="T10" fmla="*/ 91 w 8683"/>
              <a:gd name="T11" fmla="*/ 865 h 865"/>
              <a:gd name="T12" fmla="*/ 0 w 8683"/>
              <a:gd name="T13" fmla="*/ 774 h 865"/>
              <a:gd name="T14" fmla="*/ 0 w 8683"/>
              <a:gd name="T15" fmla="*/ 91 h 865"/>
              <a:gd name="T16" fmla="*/ 91 w 8683"/>
              <a:gd name="T17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83" h="865">
                <a:moveTo>
                  <a:pt x="91" y="0"/>
                </a:moveTo>
                <a:lnTo>
                  <a:pt x="8591" y="0"/>
                </a:lnTo>
                <a:cubicBezTo>
                  <a:pt x="8642" y="0"/>
                  <a:pt x="8683" y="41"/>
                  <a:pt x="8683" y="91"/>
                </a:cubicBezTo>
                <a:lnTo>
                  <a:pt x="8683" y="774"/>
                </a:lnTo>
                <a:cubicBezTo>
                  <a:pt x="8683" y="824"/>
                  <a:pt x="8642" y="865"/>
                  <a:pt x="8591" y="865"/>
                </a:cubicBezTo>
                <a:lnTo>
                  <a:pt x="91" y="865"/>
                </a:lnTo>
                <a:cubicBezTo>
                  <a:pt x="41" y="865"/>
                  <a:pt x="0" y="824"/>
                  <a:pt x="0" y="774"/>
                </a:cubicBezTo>
                <a:lnTo>
                  <a:pt x="0" y="91"/>
                </a:lnTo>
                <a:cubicBezTo>
                  <a:pt x="0" y="41"/>
                  <a:pt x="41" y="0"/>
                  <a:pt x="91" y="0"/>
                </a:cubicBez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5476A9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ctr"/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新科粤版 初中化学 九年级下册  第七单元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 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第三章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 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第一课时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 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8" name="矩形 2"/>
          <p:cNvSpPr/>
          <p:nvPr>
            <p:custDataLst>
              <p:tags r:id="rId3"/>
            </p:custDataLst>
          </p:nvPr>
        </p:nvSpPr>
        <p:spPr>
          <a:xfrm flipV="1">
            <a:off x="1268095" y="2365375"/>
            <a:ext cx="10923905" cy="2618105"/>
          </a:xfrm>
          <a:prstGeom prst="foldedCorner">
            <a:avLst>
              <a:gd name="adj" fmla="val 28130"/>
            </a:avLst>
          </a:prstGeom>
          <a:solidFill>
            <a:srgbClr val="5476A9"/>
          </a:solidFill>
          <a:ln w="9525">
            <a:noFill/>
          </a:ln>
        </p:spPr>
        <p:txBody>
          <a:bodyPr lIns="121917" tIns="60958" rIns="121917" bIns="60958" anchor="ctr"/>
          <a:p>
            <a:pPr algn="ctr" defTabSz="685800">
              <a:buFont typeface="Arial" panose="020B0604020202020204" pitchFamily="34" charset="0"/>
              <a:buNone/>
            </a:pPr>
            <a:endParaRPr lang="zh-CN" altLang="zh-CN" sz="13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/>
          <p:nvPr>
            <p:custDataLst>
              <p:tags r:id="rId4"/>
            </p:custDataLst>
          </p:nvPr>
        </p:nvSpPr>
        <p:spPr>
          <a:xfrm>
            <a:off x="186055" y="2440940"/>
            <a:ext cx="10926445" cy="1976120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 anchor="t">
            <a:noAutofit/>
          </a:bodyPr>
          <a:p>
            <a:pPr indent="0" algn="r" fontAlgn="auto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8000" b="1" dirty="0">
                <a:solidFill>
                  <a:srgbClr val="FFFFFF"/>
                </a:solidFill>
                <a:ea typeface="微软雅黑" panose="020B0503020204020204" charset="-122"/>
                <a:sym typeface="Arial" panose="020B0604020202020204" pitchFamily="34" charset="0"/>
              </a:rPr>
              <a:t>溶液浓稀的表示</a:t>
            </a:r>
            <a:br>
              <a:rPr lang="zh-CN" altLang="en-US" sz="8000" b="1" dirty="0">
                <a:solidFill>
                  <a:srgbClr val="FFFFFF"/>
                </a:solidFill>
                <a:ea typeface="微软雅黑" panose="020B0503020204020204" charset="-122"/>
                <a:sym typeface="Arial" panose="020B0604020202020204" pitchFamily="34" charset="0"/>
              </a:rPr>
            </a:br>
            <a:r>
              <a:rPr lang="en-US" altLang="zh-CN" sz="3200" b="1" dirty="0">
                <a:solidFill>
                  <a:srgbClr val="FFFFFF"/>
                </a:solidFill>
                <a:ea typeface="微软雅黑" panose="020B0503020204020204" charset="-122"/>
                <a:sym typeface="Arial" panose="020B0604020202020204" pitchFamily="34" charset="0"/>
              </a:rPr>
              <a:t>——</a:t>
            </a:r>
            <a:r>
              <a:rPr lang="zh-CN" altLang="en-US" sz="3200" b="1" dirty="0">
                <a:solidFill>
                  <a:srgbClr val="FFFFFF"/>
                </a:solidFill>
                <a:ea typeface="微软雅黑" panose="020B0503020204020204" charset="-122"/>
                <a:sym typeface="Arial" panose="020B0604020202020204" pitchFamily="34" charset="0"/>
              </a:rPr>
              <a:t>基于模型建构视角</a:t>
            </a:r>
            <a:endParaRPr lang="zh-CN" altLang="en-US" sz="3200" b="1" dirty="0">
              <a:solidFill>
                <a:srgbClr val="FFFFFF"/>
              </a:solidFill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25" y="1006475"/>
            <a:ext cx="12071350" cy="484505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圆角矩形 12"/>
          <p:cNvSpPr/>
          <p:nvPr>
            <p:custDataLst>
              <p:tags r:id="rId2"/>
            </p:custDataLst>
          </p:nvPr>
        </p:nvSpPr>
        <p:spPr bwMode="auto">
          <a:xfrm>
            <a:off x="195580" y="116840"/>
            <a:ext cx="1974215" cy="658495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p>
            <a:pPr algn="ctr" defTabSz="9137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kern="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</a:rPr>
              <a:t>情境创设</a:t>
            </a:r>
            <a:endParaRPr lang="zh-CN" altLang="en-US" sz="3200" b="1" kern="0" dirty="0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55065" y="1315720"/>
            <a:ext cx="3943350" cy="295783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294755" y="1315720"/>
            <a:ext cx="3824605" cy="295846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530350" y="4733925"/>
            <a:ext cx="9262745" cy="1783080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85445" y="1820545"/>
            <a:ext cx="4141470" cy="29813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156970" y="4919980"/>
            <a:ext cx="28187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绿萝肥料说明书</a:t>
            </a:r>
            <a:endParaRPr lang="zh-CN" altLang="en-US" sz="2800" b="1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4691441" y="3399734"/>
            <a:ext cx="6316980" cy="2021840"/>
            <a:chOff x="5023304" y="3792925"/>
            <a:chExt cx="6464751" cy="2021840"/>
          </a:xfrm>
        </p:grpSpPr>
        <p:pic>
          <p:nvPicPr>
            <p:cNvPr id="29" name="图片 28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5023304" y="3792925"/>
              <a:ext cx="6464751" cy="2021840"/>
            </a:xfrm>
            <a:prstGeom prst="rect">
              <a:avLst/>
            </a:prstGeom>
          </p:spPr>
        </p:pic>
        <p:sp>
          <p:nvSpPr>
            <p:cNvPr id="5" name="矩形 67606"/>
            <p:cNvSpPr/>
            <p:nvPr>
              <p:custDataLst>
                <p:tags r:id="rId6"/>
              </p:custDataLst>
            </p:nvPr>
          </p:nvSpPr>
          <p:spPr>
            <a:xfrm>
              <a:off x="6307416" y="4472375"/>
              <a:ext cx="4751085" cy="112458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p>
              <a:pPr algn="just">
                <a:lnSpc>
                  <a:spcPct val="120000"/>
                </a:lnSpc>
              </a:pPr>
              <a:r>
                <a:rPr lang="zh-CN" altLang="en-US" sz="2800" b="1">
                  <a:solidFill>
                    <a:srgbClr val="01928F"/>
                  </a:solidFill>
                  <a:cs typeface="+mn-ea"/>
                  <a:sym typeface="+mn-lt"/>
                </a:rPr>
                <a:t>查阅资料：</a:t>
              </a:r>
              <a:r>
                <a:rPr lang="en-US" altLang="zh-CN" sz="2800" b="1">
                  <a:solidFill>
                    <a:srgbClr val="01928F"/>
                  </a:solidFill>
                  <a:cs typeface="+mn-ea"/>
                  <a:sym typeface="+mn-lt"/>
                </a:rPr>
                <a:t>0.3%</a:t>
              </a:r>
              <a:r>
                <a:rPr lang="zh-CN" altLang="en-US" sz="2800" b="1">
                  <a:solidFill>
                    <a:srgbClr val="01928F"/>
                  </a:solidFill>
                  <a:cs typeface="+mn-ea"/>
                  <a:sym typeface="+mn-lt"/>
                </a:rPr>
                <a:t>是指的硝酸钾溶液的浓度</a:t>
              </a:r>
              <a:endParaRPr lang="en-US" altLang="zh-CN" sz="2800" b="1">
                <a:cs typeface="+mn-ea"/>
                <a:sym typeface="+mn-lt"/>
              </a:endParaRPr>
            </a:p>
          </p:txBody>
        </p:sp>
      </p:grpSp>
      <p:pic>
        <p:nvPicPr>
          <p:cNvPr id="10" name="图片 9" descr="微信图片_20240103143752"/>
          <p:cNvPicPr>
            <a:picLocks noChangeAspect="1"/>
          </p:cNvPicPr>
          <p:nvPr/>
        </p:nvPicPr>
        <p:blipFill>
          <a:blip r:embed="rId7"/>
          <a:srcRect l="92" t="5344" r="4342" b="14347"/>
          <a:stretch>
            <a:fillRect/>
          </a:stretch>
        </p:blipFill>
        <p:spPr>
          <a:xfrm>
            <a:off x="368935" y="2029460"/>
            <a:ext cx="4068445" cy="287718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758690" y="1812290"/>
            <a:ext cx="776605" cy="77660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5659120" y="2066925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olidFill>
                  <a:schemeClr val="accent2"/>
                </a:solidFill>
                <a:uFillTx/>
                <a:latin typeface="Times New Roman" panose="02020603050405020304" charset="0"/>
                <a:cs typeface="+mn-ea"/>
                <a:sym typeface="+mn-lt"/>
              </a:rPr>
              <a:t>标签上的这个</a:t>
            </a:r>
            <a:r>
              <a:rPr lang="en-US" altLang="zh-CN" sz="3200" b="1">
                <a:solidFill>
                  <a:schemeClr val="accent2"/>
                </a:solidFill>
                <a:uFillTx/>
                <a:latin typeface="Times New Roman" panose="02020603050405020304" charset="0"/>
                <a:cs typeface="+mn-ea"/>
                <a:sym typeface="+mn-lt"/>
              </a:rPr>
              <a:t> 0.3% </a:t>
            </a:r>
            <a:r>
              <a:rPr lang="zh-CN" altLang="en-US" sz="3200" b="1">
                <a:solidFill>
                  <a:schemeClr val="accent2"/>
                </a:solidFill>
                <a:uFillTx/>
                <a:latin typeface="Times New Roman" panose="02020603050405020304" charset="0"/>
                <a:cs typeface="+mn-ea"/>
                <a:sym typeface="+mn-lt"/>
              </a:rPr>
              <a:t>是什么意思？</a:t>
            </a:r>
            <a:endParaRPr lang="zh-CN" altLang="en-US" sz="3200" b="1">
              <a:solidFill>
                <a:schemeClr val="accent2"/>
              </a:solidFill>
              <a:uFillTx/>
              <a:latin typeface="Times New Roman" panose="02020603050405020304" charset="0"/>
              <a:cs typeface="+mn-ea"/>
              <a:sym typeface="+mn-lt"/>
            </a:endParaRPr>
          </a:p>
        </p:txBody>
      </p:sp>
      <p:sp>
        <p:nvSpPr>
          <p:cNvPr id="13" name="圆角矩形 12"/>
          <p:cNvSpPr/>
          <p:nvPr>
            <p:custDataLst>
              <p:tags r:id="rId10"/>
            </p:custDataLst>
          </p:nvPr>
        </p:nvSpPr>
        <p:spPr bwMode="auto">
          <a:xfrm>
            <a:off x="195580" y="116840"/>
            <a:ext cx="1974215" cy="658495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p>
            <a:pPr algn="ctr" defTabSz="9137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kern="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</a:rPr>
              <a:t>情境创设</a:t>
            </a:r>
            <a:endParaRPr lang="zh-CN" altLang="en-US" sz="3200" b="1" kern="0" dirty="0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5155" y="1169670"/>
            <a:ext cx="7058025" cy="674370"/>
          </a:xfrm>
          <a:prstGeom prst="rect">
            <a:avLst/>
          </a:prstGeom>
          <a:solidFill>
            <a:srgbClr val="EEE8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 algn="ctr" fontAlgn="auto">
              <a:lnSpc>
                <a:spcPct val="120000"/>
              </a:lnSpc>
            </a:pPr>
            <a:r>
              <a:rPr lang="zh-CN" altLang="en-US" sz="3200" b="1">
                <a:solidFill>
                  <a:srgbClr val="995F37"/>
                </a:solidFill>
                <a:latin typeface="Times New Roman" panose="02020603050405020304" charset="0"/>
                <a:ea typeface="微软雅黑" panose="020B0503020204020204" charset="-122"/>
              </a:rPr>
              <a:t>浓度：</a:t>
            </a:r>
            <a:r>
              <a:rPr lang="zh-CN" altLang="en-US" sz="3200" b="1">
                <a:solidFill>
                  <a:srgbClr val="995F37"/>
                </a:solidFill>
                <a:latin typeface="Times New Roman" panose="02020603050405020304" charset="0"/>
                <a:ea typeface="微软雅黑" panose="020B0503020204020204" charset="-122"/>
                <a:sym typeface="+mn-lt"/>
              </a:rPr>
              <a:t>一定量的溶液里所含溶质的量</a:t>
            </a:r>
            <a:endParaRPr lang="zh-CN" altLang="en-US" sz="3200" b="1">
              <a:solidFill>
                <a:srgbClr val="995F37"/>
              </a:solidFill>
              <a:latin typeface="Times New Roman" panose="02020603050405020304" charset="0"/>
              <a:ea typeface="微软雅黑" panose="020B0503020204020204" charset="-122"/>
              <a:sym typeface="+mn-lt"/>
            </a:endParaRPr>
          </a:p>
        </p:txBody>
      </p:sp>
      <p:sp>
        <p:nvSpPr>
          <p:cNvPr id="54" name="文本框 53"/>
          <p:cNvSpPr txBox="1"/>
          <p:nvPr>
            <p:custDataLst>
              <p:tags r:id="rId3"/>
            </p:custDataLst>
          </p:nvPr>
        </p:nvSpPr>
        <p:spPr>
          <a:xfrm>
            <a:off x="8733790" y="2945765"/>
            <a:ext cx="22237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C00000"/>
                </a:solidFill>
              </a:rPr>
              <a:t>定性视角</a:t>
            </a:r>
            <a:endParaRPr lang="zh-CN" altLang="en-US" sz="4000" b="1">
              <a:solidFill>
                <a:srgbClr val="C00000"/>
              </a:solidFill>
            </a:endParaRPr>
          </a:p>
        </p:txBody>
      </p:sp>
      <p:sp>
        <p:nvSpPr>
          <p:cNvPr id="55" name="下箭头 54"/>
          <p:cNvSpPr/>
          <p:nvPr/>
        </p:nvSpPr>
        <p:spPr>
          <a:xfrm>
            <a:off x="9414510" y="4087495"/>
            <a:ext cx="862965" cy="1318260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6" name="文本框 55"/>
          <p:cNvSpPr txBox="1"/>
          <p:nvPr/>
        </p:nvSpPr>
        <p:spPr>
          <a:xfrm>
            <a:off x="8786495" y="5805170"/>
            <a:ext cx="22237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C00000"/>
                </a:solidFill>
              </a:rPr>
              <a:t>定量视角</a:t>
            </a:r>
            <a:endParaRPr lang="zh-CN" altLang="en-US" sz="4000" b="1">
              <a:solidFill>
                <a:srgbClr val="C00000"/>
              </a:solidFill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10497185" y="4087495"/>
            <a:ext cx="1228090" cy="106489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Autofit/>
          </a:bodyPr>
          <a:p>
            <a:pPr algn="ctr"/>
            <a:r>
              <a:rPr lang="zh-CN" altLang="en-US" sz="9600" b="1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？</a:t>
            </a:r>
            <a:endParaRPr lang="zh-CN" altLang="en-US" sz="9600" b="1">
              <a:ln w="22225">
                <a:solidFill>
                  <a:srgbClr val="C00000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4" name="矩形 3"/>
          <p:cNvSpPr/>
          <p:nvPr>
            <p:custDataLst>
              <p:tags r:id="rId4"/>
            </p:custDataLst>
          </p:nvPr>
        </p:nvSpPr>
        <p:spPr>
          <a:xfrm>
            <a:off x="8535412" y="1594645"/>
            <a:ext cx="2621280" cy="1272540"/>
          </a:xfrm>
          <a:prstGeom prst="rect">
            <a:avLst/>
          </a:prstGeom>
        </p:spPr>
        <p:txBody>
          <a:bodyPr wrap="none">
            <a:spAutoFit/>
          </a:bodyPr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sz="3200" b="1" noProof="1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rPr>
              <a:t>溶液颜色深浅</a:t>
            </a:r>
            <a:endParaRPr lang="zh-CN" sz="3200" b="1" noProof="1">
              <a:solidFill>
                <a:schemeClr val="accent2">
                  <a:lumMod val="7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sz="3200" b="1" noProof="1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rPr>
              <a:t>饮料甜度大小</a:t>
            </a:r>
            <a:endParaRPr lang="zh-CN" sz="3200" b="1" noProof="1">
              <a:solidFill>
                <a:schemeClr val="accent2">
                  <a:lumMod val="7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 descr="图形用户界面, 应用程序&#10;&#10;描述已自动生成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" t="46574" r="10053" b="40356"/>
          <a:stretch>
            <a:fillRect/>
          </a:stretch>
        </p:blipFill>
        <p:spPr>
          <a:xfrm>
            <a:off x="817128" y="4667250"/>
            <a:ext cx="5836833" cy="1887180"/>
          </a:xfrm>
          <a:prstGeom prst="rect">
            <a:avLst/>
          </a:prstGeom>
          <a:ln w="38100">
            <a:solidFill>
              <a:srgbClr val="D49665"/>
            </a:solidFill>
          </a:ln>
        </p:spPr>
      </p:pic>
      <p:pic>
        <p:nvPicPr>
          <p:cNvPr id="43" name="图片 4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 l="1336" t="20108" r="1336" b="6591"/>
          <a:stretch>
            <a:fillRect/>
          </a:stretch>
        </p:blipFill>
        <p:spPr>
          <a:xfrm>
            <a:off x="1404620" y="2086610"/>
            <a:ext cx="4608830" cy="2252345"/>
          </a:xfrm>
          <a:custGeom>
            <a:avLst/>
            <a:gdLst>
              <a:gd name="connsiteX0" fmla="*/ 82570 w 5067859"/>
              <a:gd name="connsiteY0" fmla="*/ 0 h 2476601"/>
              <a:gd name="connsiteX1" fmla="*/ 4985289 w 5067859"/>
              <a:gd name="connsiteY1" fmla="*/ 0 h 2476601"/>
              <a:gd name="connsiteX2" fmla="*/ 5067859 w 5067859"/>
              <a:gd name="connsiteY2" fmla="*/ 82570 h 2476601"/>
              <a:gd name="connsiteX3" fmla="*/ 5067859 w 5067859"/>
              <a:gd name="connsiteY3" fmla="*/ 2394031 h 2476601"/>
              <a:gd name="connsiteX4" fmla="*/ 4985289 w 5067859"/>
              <a:gd name="connsiteY4" fmla="*/ 2476601 h 2476601"/>
              <a:gd name="connsiteX5" fmla="*/ 82570 w 5067859"/>
              <a:gd name="connsiteY5" fmla="*/ 2476601 h 2476601"/>
              <a:gd name="connsiteX6" fmla="*/ 0 w 5067859"/>
              <a:gd name="connsiteY6" fmla="*/ 2394031 h 2476601"/>
              <a:gd name="connsiteX7" fmla="*/ 0 w 5067859"/>
              <a:gd name="connsiteY7" fmla="*/ 82570 h 2476601"/>
              <a:gd name="connsiteX8" fmla="*/ 82570 w 5067859"/>
              <a:gd name="connsiteY8" fmla="*/ 0 h 24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67859" h="2476601">
                <a:moveTo>
                  <a:pt x="82570" y="0"/>
                </a:moveTo>
                <a:lnTo>
                  <a:pt x="4985289" y="0"/>
                </a:lnTo>
                <a:cubicBezTo>
                  <a:pt x="5030891" y="0"/>
                  <a:pt x="5067859" y="36968"/>
                  <a:pt x="5067859" y="82570"/>
                </a:cubicBezTo>
                <a:lnTo>
                  <a:pt x="5067859" y="2394031"/>
                </a:lnTo>
                <a:cubicBezTo>
                  <a:pt x="5067859" y="2439633"/>
                  <a:pt x="5030891" y="2476601"/>
                  <a:pt x="4985289" y="2476601"/>
                </a:cubicBezTo>
                <a:lnTo>
                  <a:pt x="82570" y="2476601"/>
                </a:lnTo>
                <a:cubicBezTo>
                  <a:pt x="36968" y="2476601"/>
                  <a:pt x="0" y="2439633"/>
                  <a:pt x="0" y="2394031"/>
                </a:cubicBezTo>
                <a:lnTo>
                  <a:pt x="0" y="82570"/>
                </a:lnTo>
                <a:cubicBezTo>
                  <a:pt x="0" y="36968"/>
                  <a:pt x="36968" y="0"/>
                  <a:pt x="82570" y="0"/>
                </a:cubicBezTo>
                <a:close/>
              </a:path>
            </a:pathLst>
          </a:custGeom>
          <a:ln w="28575">
            <a:solidFill>
              <a:srgbClr val="0070C0"/>
            </a:solidFill>
          </a:ln>
        </p:spPr>
      </p:pic>
      <p:grpSp>
        <p:nvGrpSpPr>
          <p:cNvPr id="44" name="组合 43"/>
          <p:cNvGrpSpPr/>
          <p:nvPr>
            <p:custDataLst>
              <p:tags r:id="rId9"/>
            </p:custDataLst>
          </p:nvPr>
        </p:nvGrpSpPr>
        <p:grpSpPr>
          <a:xfrm>
            <a:off x="5222240" y="2300605"/>
            <a:ext cx="735963" cy="649605"/>
            <a:chOff x="8513092" y="2554470"/>
            <a:chExt cx="630437" cy="567114"/>
          </a:xfrm>
        </p:grpSpPr>
        <p:sp>
          <p:nvSpPr>
            <p:cNvPr id="46" name="椭圆 45"/>
            <p:cNvSpPr/>
            <p:nvPr>
              <p:custDataLst>
                <p:tags r:id="rId10"/>
              </p:custDataLst>
            </p:nvPr>
          </p:nvSpPr>
          <p:spPr>
            <a:xfrm>
              <a:off x="8513092" y="2554470"/>
              <a:ext cx="567114" cy="567114"/>
            </a:xfrm>
            <a:prstGeom prst="ellipse">
              <a:avLst/>
            </a:prstGeom>
            <a:solidFill>
              <a:srgbClr val="FFA2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文本框 46"/>
            <p:cNvSpPr txBox="1"/>
            <p:nvPr>
              <p:custDataLst>
                <p:tags r:id="rId11"/>
              </p:custDataLst>
            </p:nvPr>
          </p:nvSpPr>
          <p:spPr>
            <a:xfrm>
              <a:off x="8548494" y="2683851"/>
              <a:ext cx="595035" cy="294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最浓</a:t>
              </a:r>
              <a:endParaRPr lang="zh-CN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/>
          <p:nvPr>
            <p:custDataLst>
              <p:tags r:id="rId12"/>
            </p:custDataLst>
          </p:nvPr>
        </p:nvGrpSpPr>
        <p:grpSpPr>
          <a:xfrm>
            <a:off x="1493520" y="2300605"/>
            <a:ext cx="694690" cy="649605"/>
            <a:chOff x="5328094" y="2554470"/>
            <a:chExt cx="595035" cy="567114"/>
          </a:xfrm>
        </p:grpSpPr>
        <p:sp>
          <p:nvSpPr>
            <p:cNvPr id="49" name="椭圆 48"/>
            <p:cNvSpPr/>
            <p:nvPr>
              <p:custDataLst>
                <p:tags r:id="rId13"/>
              </p:custDataLst>
            </p:nvPr>
          </p:nvSpPr>
          <p:spPr>
            <a:xfrm>
              <a:off x="5342055" y="2554470"/>
              <a:ext cx="567114" cy="567114"/>
            </a:xfrm>
            <a:prstGeom prst="ellipse">
              <a:avLst/>
            </a:prstGeom>
            <a:solidFill>
              <a:srgbClr val="FFA2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文本框 49"/>
            <p:cNvSpPr txBox="1"/>
            <p:nvPr>
              <p:custDataLst>
                <p:tags r:id="rId14"/>
              </p:custDataLst>
            </p:nvPr>
          </p:nvSpPr>
          <p:spPr>
            <a:xfrm>
              <a:off x="5328094" y="2653361"/>
              <a:ext cx="595035" cy="294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最稀</a:t>
              </a:r>
              <a:endParaRPr lang="zh-CN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51" name="组合 50"/>
          <p:cNvGrpSpPr/>
          <p:nvPr>
            <p:custDataLst>
              <p:tags r:id="rId15"/>
            </p:custDataLst>
          </p:nvPr>
        </p:nvGrpSpPr>
        <p:grpSpPr>
          <a:xfrm>
            <a:off x="2004060" y="3773170"/>
            <a:ext cx="536431" cy="521970"/>
            <a:chOff x="5595919" y="4794784"/>
            <a:chExt cx="459699" cy="456013"/>
          </a:xfrm>
        </p:grpSpPr>
        <p:sp>
          <p:nvSpPr>
            <p:cNvPr id="52" name="椭圆 51"/>
            <p:cNvSpPr/>
            <p:nvPr>
              <p:custDataLst>
                <p:tags r:id="rId16"/>
              </p:custDataLst>
            </p:nvPr>
          </p:nvSpPr>
          <p:spPr>
            <a:xfrm>
              <a:off x="5595919" y="4794784"/>
              <a:ext cx="456013" cy="456013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3" name="文本框 52"/>
            <p:cNvSpPr txBox="1"/>
            <p:nvPr>
              <p:custDataLst>
                <p:tags r:id="rId17"/>
              </p:custDataLst>
            </p:nvPr>
          </p:nvSpPr>
          <p:spPr>
            <a:xfrm>
              <a:off x="5640120" y="4844226"/>
              <a:ext cx="415498" cy="321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01</a:t>
              </a:r>
              <a:endParaRPr lang="zh-CN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58" name="组合 57"/>
          <p:cNvGrpSpPr/>
          <p:nvPr>
            <p:custDataLst>
              <p:tags r:id="rId18"/>
            </p:custDataLst>
          </p:nvPr>
        </p:nvGrpSpPr>
        <p:grpSpPr>
          <a:xfrm>
            <a:off x="3450590" y="3773170"/>
            <a:ext cx="536431" cy="521970"/>
            <a:chOff x="5595919" y="4794784"/>
            <a:chExt cx="459699" cy="456013"/>
          </a:xfrm>
        </p:grpSpPr>
        <p:sp>
          <p:nvSpPr>
            <p:cNvPr id="59" name="椭圆 58"/>
            <p:cNvSpPr/>
            <p:nvPr>
              <p:custDataLst>
                <p:tags r:id="rId19"/>
              </p:custDataLst>
            </p:nvPr>
          </p:nvSpPr>
          <p:spPr>
            <a:xfrm>
              <a:off x="5595919" y="4794784"/>
              <a:ext cx="456013" cy="456013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0" name="文本框 59"/>
            <p:cNvSpPr txBox="1"/>
            <p:nvPr>
              <p:custDataLst>
                <p:tags r:id="rId20"/>
              </p:custDataLst>
            </p:nvPr>
          </p:nvSpPr>
          <p:spPr>
            <a:xfrm>
              <a:off x="5640120" y="4862532"/>
              <a:ext cx="415498" cy="321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02</a:t>
              </a:r>
              <a:endParaRPr lang="zh-CN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61" name="组合 60"/>
          <p:cNvGrpSpPr/>
          <p:nvPr>
            <p:custDataLst>
              <p:tags r:id="rId21"/>
            </p:custDataLst>
          </p:nvPr>
        </p:nvGrpSpPr>
        <p:grpSpPr>
          <a:xfrm>
            <a:off x="4914900" y="3773170"/>
            <a:ext cx="536431" cy="521970"/>
            <a:chOff x="5595919" y="4794784"/>
            <a:chExt cx="459699" cy="456013"/>
          </a:xfrm>
        </p:grpSpPr>
        <p:sp>
          <p:nvSpPr>
            <p:cNvPr id="62" name="椭圆 61"/>
            <p:cNvSpPr/>
            <p:nvPr>
              <p:custDataLst>
                <p:tags r:id="rId22"/>
              </p:custDataLst>
            </p:nvPr>
          </p:nvSpPr>
          <p:spPr>
            <a:xfrm>
              <a:off x="5595919" y="4794784"/>
              <a:ext cx="456013" cy="456013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3" name="文本框 62"/>
            <p:cNvSpPr txBox="1"/>
            <p:nvPr>
              <p:custDataLst>
                <p:tags r:id="rId23"/>
              </p:custDataLst>
            </p:nvPr>
          </p:nvSpPr>
          <p:spPr>
            <a:xfrm>
              <a:off x="5640120" y="4856430"/>
              <a:ext cx="415498" cy="321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03</a:t>
              </a:r>
              <a:endParaRPr lang="zh-CN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5" name="圆角矩形 4"/>
          <p:cNvSpPr/>
          <p:nvPr>
            <p:custDataLst>
              <p:tags r:id="rId24"/>
            </p:custDataLst>
          </p:nvPr>
        </p:nvSpPr>
        <p:spPr bwMode="auto">
          <a:xfrm>
            <a:off x="195580" y="116840"/>
            <a:ext cx="1974215" cy="658495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p>
            <a:pPr algn="ctr" defTabSz="9137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kern="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</a:rPr>
              <a:t>情境创设</a:t>
            </a:r>
            <a:endParaRPr lang="zh-CN" altLang="en-US" sz="3200" b="1" kern="0" dirty="0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</p:spTree>
    <p:custDataLst>
      <p:tags r:id="rId2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 bldLvl="0" animBg="1"/>
      <p:bldP spid="57" grpId="0"/>
      <p:bldP spid="56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7"/>
          <p:cNvSpPr/>
          <p:nvPr>
            <p:custDataLst>
              <p:tags r:id="rId2"/>
            </p:custDataLst>
          </p:nvPr>
        </p:nvSpPr>
        <p:spPr>
          <a:xfrm>
            <a:off x="337808" y="2175198"/>
            <a:ext cx="1519237" cy="53149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342900" lvl="0" indent="-342900" eaLnBrk="0" hangingPunct="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2600" b="1">
                <a:solidFill>
                  <a:srgbClr val="5476A9"/>
                </a:solidFill>
                <a:latin typeface="+mn-lt"/>
                <a:ea typeface="+mn-ea"/>
                <a:cs typeface="+mn-ea"/>
                <a:sym typeface="+mn-lt"/>
              </a:rPr>
              <a:t>定义：</a:t>
            </a:r>
            <a:endParaRPr lang="zh-CN" altLang="en-US" sz="2600" b="1">
              <a:solidFill>
                <a:srgbClr val="5476A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3" name="Rectangle 28"/>
          <p:cNvSpPr/>
          <p:nvPr>
            <p:custDataLst>
              <p:tags r:id="rId3"/>
            </p:custDataLst>
          </p:nvPr>
        </p:nvSpPr>
        <p:spPr>
          <a:xfrm>
            <a:off x="1609578" y="2206339"/>
            <a:ext cx="3852337" cy="53149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eaLnBrk="0" hangingPunct="0">
              <a:lnSpc>
                <a:spcPct val="120000"/>
              </a:lnSpc>
            </a:pPr>
            <a:r>
              <a:rPr lang="zh-CN" altLang="en-US" sz="2600" b="1">
                <a:latin typeface="+mn-lt"/>
                <a:ea typeface="+mn-ea"/>
                <a:cs typeface="+mn-ea"/>
                <a:sym typeface="+mn-lt"/>
              </a:rPr>
              <a:t>溶质质量与溶液质量之比</a:t>
            </a:r>
            <a:endParaRPr lang="zh-CN" altLang="en-US" sz="2600" b="1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>
            <p:custDataLst>
              <p:tags r:id="rId4"/>
            </p:custDataLst>
          </p:nvPr>
        </p:nvSpPr>
        <p:spPr>
          <a:xfrm>
            <a:off x="1535693" y="3178970"/>
            <a:ext cx="2518638" cy="5314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en-US" sz="2600" b="1" noProof="1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rPr>
              <a:t>溶质</a:t>
            </a:r>
            <a:r>
              <a:rPr lang="zh-CN" altLang="en-US" sz="2600" b="1" noProof="1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rPr>
              <a:t>的</a:t>
            </a:r>
            <a:r>
              <a:rPr lang="en-US" altLang="en-US" sz="2600" b="1" noProof="1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rPr>
              <a:t>质量分数</a:t>
            </a:r>
            <a:endParaRPr lang="en-US" altLang="en-US" sz="2600" b="1" noProof="1">
              <a:solidFill>
                <a:schemeClr val="accent2">
                  <a:lumMod val="7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905596" y="4738535"/>
            <a:ext cx="4957401" cy="1085702"/>
            <a:chOff x="4612351" y="5933541"/>
            <a:chExt cx="4957401" cy="1085702"/>
          </a:xfrm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4777000" y="6487751"/>
              <a:ext cx="3935693" cy="5314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en-US" sz="2600" b="1" noProof="1">
                  <a:solidFill>
                    <a:schemeClr val="accent2">
                      <a:lumMod val="75000"/>
                    </a:schemeClr>
                  </a:solidFill>
                  <a:cs typeface="+mn-ea"/>
                  <a:sym typeface="+mn-lt"/>
                </a:rPr>
                <a:t>溶质的质量</a:t>
              </a:r>
              <a:r>
                <a:rPr lang="zh-CN" altLang="en-US" sz="2600" b="1" noProof="1">
                  <a:solidFill>
                    <a:schemeClr val="accent2">
                      <a:lumMod val="75000"/>
                    </a:schemeClr>
                  </a:solidFill>
                  <a:cs typeface="+mn-ea"/>
                  <a:sym typeface="+mn-lt"/>
                </a:rPr>
                <a:t>＋</a:t>
              </a:r>
              <a:r>
                <a:rPr lang="en-US" altLang="en-US" sz="2600" b="1" noProof="1">
                  <a:solidFill>
                    <a:schemeClr val="accent2">
                      <a:lumMod val="75000"/>
                    </a:schemeClr>
                  </a:solidFill>
                  <a:cs typeface="+mn-ea"/>
                  <a:sym typeface="+mn-lt"/>
                </a:rPr>
                <a:t>溶</a:t>
              </a:r>
              <a:r>
                <a:rPr lang="zh-CN" altLang="en-US" sz="2600" b="1" noProof="1">
                  <a:solidFill>
                    <a:schemeClr val="accent2">
                      <a:lumMod val="75000"/>
                    </a:schemeClr>
                  </a:solidFill>
                  <a:cs typeface="+mn-ea"/>
                  <a:sym typeface="+mn-lt"/>
                </a:rPr>
                <a:t>剂</a:t>
              </a:r>
              <a:r>
                <a:rPr lang="en-US" altLang="en-US" sz="2600" b="1" noProof="1">
                  <a:solidFill>
                    <a:schemeClr val="accent2">
                      <a:lumMod val="75000"/>
                    </a:schemeClr>
                  </a:solidFill>
                  <a:cs typeface="+mn-ea"/>
                  <a:sym typeface="+mn-lt"/>
                </a:rPr>
                <a:t>的质量</a:t>
              </a:r>
              <a:r>
                <a:rPr lang="zh-CN" altLang="en-US" sz="2600" b="1" noProof="1">
                  <a:solidFill>
                    <a:schemeClr val="accent2">
                      <a:lumMod val="75000"/>
                    </a:schemeClr>
                  </a:solidFill>
                  <a:cs typeface="+mn-ea"/>
                  <a:sym typeface="+mn-lt"/>
                </a:rPr>
                <a:t> </a:t>
              </a:r>
              <a:endParaRPr lang="zh-CN" altLang="en-US" sz="2600" b="1" noProof="1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0" name="文本框 59"/>
            <p:cNvSpPr txBox="1"/>
            <p:nvPr>
              <p:custDataLst>
                <p:tags r:id="rId6"/>
              </p:custDataLst>
            </p:nvPr>
          </p:nvSpPr>
          <p:spPr>
            <a:xfrm>
              <a:off x="8298250" y="6166381"/>
              <a:ext cx="1271502" cy="5314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2600" b="1" noProof="1">
                  <a:solidFill>
                    <a:schemeClr val="accent2">
                      <a:lumMod val="75000"/>
                    </a:schemeClr>
                  </a:solidFill>
                  <a:cs typeface="+mn-ea"/>
                  <a:sym typeface="+mn-lt"/>
                </a:rPr>
                <a:t>×100%</a:t>
              </a:r>
              <a:endParaRPr lang="en-US" altLang="zh-CN" sz="2600" b="1" noProof="1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7"/>
              </p:custDataLst>
            </p:nvPr>
          </p:nvSpPr>
          <p:spPr>
            <a:xfrm>
              <a:off x="5860664" y="5933541"/>
              <a:ext cx="1851789" cy="5314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ct val="0"/>
                </a:spcBef>
              </a:pPr>
              <a:r>
                <a:rPr lang="en-US" altLang="en-US" sz="2600" b="1" noProof="1">
                  <a:solidFill>
                    <a:schemeClr val="accent2">
                      <a:lumMod val="75000"/>
                    </a:schemeClr>
                  </a:solidFill>
                  <a:cs typeface="+mn-ea"/>
                  <a:sym typeface="+mn-lt"/>
                </a:rPr>
                <a:t>溶质的质量</a:t>
              </a:r>
              <a:endParaRPr lang="en-US" altLang="en-US" sz="2600" b="1" noProof="1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62" name="直接连接符 61"/>
            <p:cNvCxnSpPr/>
            <p:nvPr>
              <p:custDataLst>
                <p:tags r:id="rId8"/>
              </p:custDataLst>
            </p:nvPr>
          </p:nvCxnSpPr>
          <p:spPr>
            <a:xfrm>
              <a:off x="5171976" y="6454577"/>
              <a:ext cx="322916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矩形 62"/>
            <p:cNvSpPr/>
            <p:nvPr>
              <p:custDataLst>
                <p:tags r:id="rId9"/>
              </p:custDataLst>
            </p:nvPr>
          </p:nvSpPr>
          <p:spPr>
            <a:xfrm>
              <a:off x="4612351" y="6133809"/>
              <a:ext cx="518091" cy="5314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en-US" sz="2600" b="1" noProof="1">
                  <a:solidFill>
                    <a:schemeClr val="accent2">
                      <a:lumMod val="75000"/>
                    </a:schemeClr>
                  </a:solidFill>
                  <a:cs typeface="+mn-ea"/>
                  <a:sym typeface="+mn-lt"/>
                </a:rPr>
                <a:t>＝</a:t>
              </a:r>
              <a:endParaRPr lang="en-US" altLang="en-US" sz="2600" b="1" noProof="1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64" name="矩形 63"/>
          <p:cNvSpPr/>
          <p:nvPr>
            <p:custDataLst>
              <p:tags r:id="rId10"/>
            </p:custDataLst>
          </p:nvPr>
        </p:nvSpPr>
        <p:spPr>
          <a:xfrm>
            <a:off x="2310518" y="4058290"/>
            <a:ext cx="6157455" cy="5314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600" b="1" noProof="1">
                <a:solidFill>
                  <a:srgbClr val="5476A9"/>
                </a:solidFill>
                <a:cs typeface="+mn-ea"/>
                <a:sym typeface="+mn-lt"/>
              </a:rPr>
              <a:t>(</a:t>
            </a:r>
            <a:r>
              <a:rPr lang="en-US" altLang="en-US" sz="2600" b="1" noProof="1">
                <a:solidFill>
                  <a:srgbClr val="5476A9"/>
                </a:solidFill>
                <a:cs typeface="+mn-ea"/>
                <a:sym typeface="+mn-lt"/>
              </a:rPr>
              <a:t>溶液的质量＝溶质的质量</a:t>
            </a:r>
            <a:r>
              <a:rPr lang="zh-CN" altLang="en-US" sz="2600" b="1" noProof="1">
                <a:solidFill>
                  <a:srgbClr val="5476A9"/>
                </a:solidFill>
                <a:cs typeface="+mn-ea"/>
                <a:sym typeface="+mn-lt"/>
              </a:rPr>
              <a:t>＋</a:t>
            </a:r>
            <a:r>
              <a:rPr lang="en-US" altLang="en-US" sz="2600" b="1" noProof="1">
                <a:solidFill>
                  <a:srgbClr val="5476A9"/>
                </a:solidFill>
                <a:cs typeface="+mn-ea"/>
                <a:sym typeface="+mn-lt"/>
              </a:rPr>
              <a:t>溶</a:t>
            </a:r>
            <a:r>
              <a:rPr lang="zh-CN" altLang="en-US" sz="2600" b="1" noProof="1">
                <a:solidFill>
                  <a:srgbClr val="5476A9"/>
                </a:solidFill>
                <a:cs typeface="+mn-ea"/>
                <a:sym typeface="+mn-lt"/>
              </a:rPr>
              <a:t>剂</a:t>
            </a:r>
            <a:r>
              <a:rPr lang="en-US" altLang="en-US" sz="2600" b="1" noProof="1">
                <a:solidFill>
                  <a:srgbClr val="5476A9"/>
                </a:solidFill>
                <a:cs typeface="+mn-ea"/>
                <a:sym typeface="+mn-lt"/>
              </a:rPr>
              <a:t>的质量</a:t>
            </a:r>
            <a:r>
              <a:rPr lang="zh-CN" altLang="en-US" sz="2600" b="1" noProof="1">
                <a:solidFill>
                  <a:srgbClr val="5476A9"/>
                </a:solidFill>
                <a:cs typeface="+mn-ea"/>
                <a:sym typeface="+mn-lt"/>
              </a:rPr>
              <a:t> </a:t>
            </a:r>
            <a:r>
              <a:rPr lang="en-US" altLang="zh-CN" sz="2600" b="1" noProof="1">
                <a:solidFill>
                  <a:srgbClr val="5476A9"/>
                </a:solidFill>
                <a:cs typeface="+mn-ea"/>
                <a:sym typeface="+mn-lt"/>
              </a:rPr>
              <a:t>)</a:t>
            </a:r>
            <a:endParaRPr lang="en-US" altLang="zh-CN" sz="2600" b="1" noProof="1">
              <a:solidFill>
                <a:srgbClr val="5476A9"/>
              </a:solidFill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905596" y="2850707"/>
            <a:ext cx="3753178" cy="1075684"/>
            <a:chOff x="4612351" y="4186069"/>
            <a:chExt cx="3753178" cy="1075684"/>
          </a:xfrm>
        </p:grpSpPr>
        <p:sp>
          <p:nvSpPr>
            <p:cNvPr id="11" name="矩形 10"/>
            <p:cNvSpPr/>
            <p:nvPr>
              <p:custDataLst>
                <p:tags r:id="rId11"/>
              </p:custDataLst>
            </p:nvPr>
          </p:nvSpPr>
          <p:spPr>
            <a:xfrm>
              <a:off x="5198828" y="4186069"/>
              <a:ext cx="1851789" cy="5314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ct val="0"/>
                </a:spcBef>
              </a:pPr>
              <a:r>
                <a:rPr lang="en-US" altLang="en-US" sz="2600" b="1" noProof="1">
                  <a:solidFill>
                    <a:schemeClr val="accent2">
                      <a:lumMod val="75000"/>
                    </a:schemeClr>
                  </a:solidFill>
                  <a:cs typeface="+mn-ea"/>
                  <a:sym typeface="+mn-lt"/>
                </a:rPr>
                <a:t>溶质的质量</a:t>
              </a:r>
              <a:endParaRPr lang="en-US" altLang="en-US" sz="2600" b="1" noProof="1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>
              <p:custDataLst>
                <p:tags r:id="rId12"/>
              </p:custDataLst>
            </p:nvPr>
          </p:nvSpPr>
          <p:spPr>
            <a:xfrm>
              <a:off x="5184368" y="4730261"/>
              <a:ext cx="1851789" cy="5314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en-US" sz="2600" b="1" noProof="1">
                  <a:solidFill>
                    <a:schemeClr val="accent2">
                      <a:lumMod val="75000"/>
                    </a:schemeClr>
                  </a:solidFill>
                  <a:cs typeface="+mn-ea"/>
                  <a:sym typeface="+mn-lt"/>
                </a:rPr>
                <a:t>溶液的质量</a:t>
              </a:r>
              <a:endParaRPr lang="en-US" altLang="en-US" sz="2600" b="1" noProof="1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4612351" y="4490587"/>
              <a:ext cx="518091" cy="5314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en-US" sz="2600" b="1" noProof="1">
                  <a:solidFill>
                    <a:schemeClr val="accent2">
                      <a:lumMod val="75000"/>
                    </a:schemeClr>
                  </a:solidFill>
                  <a:cs typeface="+mn-ea"/>
                  <a:sym typeface="+mn-lt"/>
                </a:rPr>
                <a:t>＝</a:t>
              </a:r>
              <a:endParaRPr lang="en-US" altLang="en-US" sz="2600" b="1" noProof="1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59" name="直接连接符 58"/>
            <p:cNvCxnSpPr/>
            <p:nvPr>
              <p:custDataLst>
                <p:tags r:id="rId14"/>
              </p:custDataLst>
            </p:nvPr>
          </p:nvCxnSpPr>
          <p:spPr>
            <a:xfrm>
              <a:off x="5170901" y="4725935"/>
              <a:ext cx="190764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文本框 74"/>
            <p:cNvSpPr txBox="1"/>
            <p:nvPr>
              <p:custDataLst>
                <p:tags r:id="rId15"/>
              </p:custDataLst>
            </p:nvPr>
          </p:nvSpPr>
          <p:spPr>
            <a:xfrm>
              <a:off x="7015643" y="4475007"/>
              <a:ext cx="1349886" cy="5314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2600" b="1" noProof="1">
                  <a:solidFill>
                    <a:schemeClr val="accent2">
                      <a:lumMod val="75000"/>
                    </a:schemeClr>
                  </a:solidFill>
                  <a:cs typeface="+mn-ea"/>
                  <a:sym typeface="+mn-lt"/>
                </a:rPr>
                <a:t>×100%</a:t>
              </a:r>
              <a:endParaRPr lang="en-US" altLang="zh-CN" sz="2600" b="1" noProof="1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79" name="Text Box 27"/>
          <p:cNvSpPr/>
          <p:nvPr>
            <p:custDataLst>
              <p:tags r:id="rId16"/>
            </p:custDataLst>
          </p:nvPr>
        </p:nvSpPr>
        <p:spPr>
          <a:xfrm>
            <a:off x="337808" y="2735102"/>
            <a:ext cx="1519237" cy="53149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342900" lvl="0" indent="-342900" eaLnBrk="0" hangingPunct="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2600" b="1">
                <a:solidFill>
                  <a:srgbClr val="5476A9"/>
                </a:solidFill>
                <a:latin typeface="+mn-lt"/>
                <a:ea typeface="+mn-ea"/>
                <a:cs typeface="+mn-ea"/>
                <a:sym typeface="+mn-lt"/>
              </a:rPr>
              <a:t>公式：</a:t>
            </a:r>
            <a:endParaRPr lang="zh-CN" altLang="en-US" sz="2600" b="1">
              <a:solidFill>
                <a:srgbClr val="5476A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>
            <p:custDataLst>
              <p:tags r:id="rId17"/>
            </p:custDataLst>
          </p:nvPr>
        </p:nvSpPr>
        <p:spPr>
          <a:xfrm>
            <a:off x="66675" y="1224511"/>
            <a:ext cx="3159839" cy="565348"/>
          </a:xfrm>
          <a:prstGeom prst="rect">
            <a:avLst/>
          </a:prstGeom>
          <a:noFill/>
          <a:ln w="9525">
            <a:noFill/>
            <a:prstDash val="sysDot"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457200" indent="-457200">
              <a:lnSpc>
                <a:spcPct val="120000"/>
              </a:lnSpc>
              <a:buFont typeface="Wingdings" panose="05000000000000000000" pitchFamily="2" charset="2"/>
              <a:buChar char="l"/>
              <a:defRPr sz="2400" b="1">
                <a:cs typeface="+mn-ea"/>
              </a:defRPr>
            </a:lvl1pPr>
          </a:lstStyle>
          <a:p>
            <a:r>
              <a:rPr lang="zh-CN" altLang="en-US" sz="2800">
                <a:sym typeface="+mn-lt"/>
              </a:rPr>
              <a:t>溶质的质量分数</a:t>
            </a:r>
            <a:endParaRPr lang="zh-CN" altLang="en-US" sz="2800">
              <a:sym typeface="+mn-lt"/>
            </a:endParaRPr>
          </a:p>
        </p:txBody>
      </p:sp>
      <p:sp>
        <p:nvSpPr>
          <p:cNvPr id="13" name="圆角矩形 12"/>
          <p:cNvSpPr/>
          <p:nvPr>
            <p:custDataLst>
              <p:tags r:id="rId18"/>
            </p:custDataLst>
          </p:nvPr>
        </p:nvSpPr>
        <p:spPr bwMode="auto">
          <a:xfrm>
            <a:off x="2517775" y="116840"/>
            <a:ext cx="1905635" cy="658495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p>
            <a:pPr algn="ctr" defTabSz="9137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kern="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</a:rPr>
              <a:t>模型辨析</a:t>
            </a:r>
            <a:endParaRPr lang="zh-CN" altLang="en-US" sz="3200" b="1" kern="0" dirty="0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</p:spTree>
    <p:custDataLst>
      <p:tags r:id="rId1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" grpId="0"/>
      <p:bldP spid="64" grpId="0"/>
      <p:bldP spid="7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299210" y="2077085"/>
            <a:ext cx="9262745" cy="1783080"/>
          </a:xfrm>
          <a:prstGeom prst="rect">
            <a:avLst/>
          </a:prstGeom>
        </p:spPr>
      </p:pic>
      <p:sp>
        <p:nvSpPr>
          <p:cNvPr id="21" name="文本框 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54760" y="1089025"/>
            <a:ext cx="5381625" cy="674370"/>
          </a:xfrm>
          <a:prstGeom prst="rect">
            <a:avLst/>
          </a:prstGeom>
          <a:solidFill>
            <a:srgbClr val="EEE8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 algn="ctr" fontAlgn="auto">
              <a:lnSpc>
                <a:spcPct val="120000"/>
              </a:lnSpc>
            </a:pPr>
            <a:r>
              <a:rPr lang="zh-CN" altLang="en-US" sz="2800" b="1">
                <a:solidFill>
                  <a:srgbClr val="995F37"/>
                </a:solidFill>
                <a:latin typeface="Times New Roman" panose="02020603050405020304" charset="0"/>
                <a:ea typeface="微软雅黑" panose="020B0503020204020204" charset="-122"/>
              </a:rPr>
              <a:t>计算硝酸钾溶液的溶质质量分数</a:t>
            </a:r>
            <a:endParaRPr lang="zh-CN" altLang="en-US" sz="2800" b="1">
              <a:solidFill>
                <a:srgbClr val="995F37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graphicFrame>
        <p:nvGraphicFramePr>
          <p:cNvPr id="17409" name="表格 1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1254760" y="4054475"/>
          <a:ext cx="9109710" cy="1558290"/>
        </p:xfrm>
        <a:graphic>
          <a:graphicData uri="http://schemas.openxmlformats.org/drawingml/2006/table">
            <a:tbl>
              <a:tblPr/>
              <a:tblGrid>
                <a:gridCol w="1233805"/>
                <a:gridCol w="1798955"/>
                <a:gridCol w="1839595"/>
                <a:gridCol w="1808480"/>
                <a:gridCol w="2428875"/>
              </a:tblGrid>
              <a:tr h="534670"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 ea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400" b="1">
                          <a:solidFill>
                            <a:schemeClr val="accent2">
                              <a:lumMod val="75000"/>
                            </a:schemeClr>
                          </a:solidFill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学生</a:t>
                      </a:r>
                      <a:endParaRPr lang="zh-CN" altLang="en-US" sz="2400" b="1">
                        <a:solidFill>
                          <a:schemeClr val="accent2">
                            <a:lumMod val="75000"/>
                          </a:schemeClr>
                        </a:solidFill>
                        <a:uFillTx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 vert="horz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 ea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400" b="1">
                          <a:solidFill>
                            <a:schemeClr val="accent2">
                              <a:lumMod val="75000"/>
                            </a:schemeClr>
                          </a:solidFill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溶质质量</a:t>
                      </a:r>
                      <a:r>
                        <a:rPr lang="en-US" altLang="zh-CN" sz="2400" b="1">
                          <a:solidFill>
                            <a:schemeClr val="accent2">
                              <a:lumMod val="75000"/>
                            </a:schemeClr>
                          </a:solidFill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/g</a:t>
                      </a:r>
                      <a:endParaRPr lang="zh-CN" altLang="en-US" sz="2400" b="1">
                        <a:solidFill>
                          <a:schemeClr val="accent2">
                            <a:lumMod val="75000"/>
                          </a:schemeClr>
                        </a:solidFill>
                        <a:uFillTx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 vert="horz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 ea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400" b="1">
                          <a:solidFill>
                            <a:schemeClr val="accent2">
                              <a:lumMod val="75000"/>
                            </a:schemeClr>
                          </a:solidFill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溶剂质量</a:t>
                      </a:r>
                      <a:r>
                        <a:rPr lang="en-US" altLang="zh-CN" sz="2400" b="1">
                          <a:solidFill>
                            <a:schemeClr val="accent2">
                              <a:lumMod val="75000"/>
                            </a:schemeClr>
                          </a:solidFill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/g</a:t>
                      </a:r>
                      <a:endParaRPr lang="en-US" altLang="zh-CN" sz="2400" b="1">
                        <a:solidFill>
                          <a:schemeClr val="accent2">
                            <a:lumMod val="75000"/>
                          </a:schemeClr>
                        </a:solidFill>
                        <a:uFillTx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 vert="horz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 ea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400" b="1">
                          <a:solidFill>
                            <a:schemeClr val="accent2">
                              <a:lumMod val="75000"/>
                            </a:schemeClr>
                          </a:solidFill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溶液质量</a:t>
                      </a:r>
                      <a:r>
                        <a:rPr lang="en-US" altLang="zh-CN" sz="2400" b="1">
                          <a:solidFill>
                            <a:schemeClr val="accent2">
                              <a:lumMod val="75000"/>
                            </a:schemeClr>
                          </a:solidFill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/g</a:t>
                      </a:r>
                      <a:endParaRPr lang="en-US" altLang="zh-CN" sz="2400" b="1">
                        <a:solidFill>
                          <a:schemeClr val="accent2">
                            <a:lumMod val="75000"/>
                          </a:schemeClr>
                        </a:solidFill>
                        <a:uFillTx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 vert="horz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p>
                      <a:pPr lvl="0" algn="ctr" ea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400" b="1">
                          <a:solidFill>
                            <a:schemeClr val="accent2">
                              <a:lumMod val="75000"/>
                            </a:schemeClr>
                          </a:solidFill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溶质质量分数</a:t>
                      </a:r>
                      <a:endParaRPr lang="zh-CN" altLang="en-US" sz="2400" b="1">
                        <a:solidFill>
                          <a:schemeClr val="accent2">
                            <a:lumMod val="75000"/>
                          </a:schemeClr>
                        </a:solidFill>
                        <a:uFillTx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 vert="horz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  <a:tr h="515938"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 ea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400" b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男生</a:t>
                      </a:r>
                      <a:endParaRPr sz="2400" b="1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 vert="horz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 ea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 b="1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 vert="horz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 ea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2400" b="1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 vert="horz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 ea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2400" b="1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 vert="horz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p>
                      <a:pPr lvl="0" algn="ctr" ea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2400" b="1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 vert="horz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  <a:tr h="495300"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 ea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400" b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女生</a:t>
                      </a:r>
                      <a:endParaRPr sz="2400" b="1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 vert="horz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 ea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 b="1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 vert="horz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 ea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2400" b="1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 vert="horz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 ea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2400" b="1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 vert="horz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p>
                      <a:pPr lvl="0" algn="ctr" ea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2400" b="1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 vert="horz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2200275" y="5922010"/>
            <a:ext cx="9454515" cy="570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20000"/>
              </a:lnSpc>
            </a:pPr>
            <a:r>
              <a:rPr lang="zh-CN" altLang="en-US" sz="2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cs typeface="+mn-ea"/>
                <a:sym typeface="+mn-lt"/>
              </a:rPr>
              <a:t>含义是什么：每</a:t>
            </a:r>
            <a:r>
              <a:rPr lang="en-US" altLang="zh-CN" sz="2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cs typeface="+mn-ea"/>
                <a:sym typeface="+mn-lt"/>
              </a:rPr>
              <a:t>100g</a:t>
            </a:r>
            <a:r>
              <a:rPr lang="zh-CN" altLang="en-US" sz="2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cs typeface="+mn-ea"/>
                <a:sym typeface="+mn-lt"/>
              </a:rPr>
              <a:t>质量的硝酸钾溶液中含</a:t>
            </a:r>
            <a:r>
              <a:rPr lang="en-US" altLang="zh-CN" sz="2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cs typeface="+mn-ea"/>
                <a:sym typeface="+mn-lt"/>
              </a:rPr>
              <a:t>0.3g</a:t>
            </a:r>
            <a:r>
              <a:rPr lang="zh-CN" altLang="en-US" sz="2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cs typeface="+mn-ea"/>
                <a:sym typeface="+mn-lt"/>
              </a:rPr>
              <a:t>质量的硝酸钾</a:t>
            </a:r>
            <a:endParaRPr lang="zh-CN" altLang="en-US" sz="26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3110865" y="4649470"/>
            <a:ext cx="6000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3 g</a:t>
            </a:r>
            <a:endParaRPr lang="en-US" altLang="zh-CN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7"/>
            </p:custDataLst>
          </p:nvPr>
        </p:nvSpPr>
        <p:spPr>
          <a:xfrm>
            <a:off x="4787265" y="4649470"/>
            <a:ext cx="11709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1000 g</a:t>
            </a:r>
            <a:endParaRPr lang="en-US" altLang="zh-CN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6527165" y="4649470"/>
            <a:ext cx="11709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1003 g</a:t>
            </a:r>
            <a:endParaRPr lang="en-US" altLang="zh-CN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9"/>
            </p:custDataLst>
          </p:nvPr>
        </p:nvSpPr>
        <p:spPr>
          <a:xfrm>
            <a:off x="8706485" y="4649470"/>
            <a:ext cx="7994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0.3%</a:t>
            </a:r>
            <a:endParaRPr lang="en-US" altLang="zh-CN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10"/>
            </p:custDataLst>
          </p:nvPr>
        </p:nvSpPr>
        <p:spPr>
          <a:xfrm>
            <a:off x="2977515" y="5161280"/>
            <a:ext cx="11709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15 g</a:t>
            </a:r>
            <a:endParaRPr lang="en-US" altLang="zh-CN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11"/>
            </p:custDataLst>
          </p:nvPr>
        </p:nvSpPr>
        <p:spPr>
          <a:xfrm>
            <a:off x="4704715" y="5161280"/>
            <a:ext cx="11709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1000 g</a:t>
            </a:r>
            <a:endParaRPr lang="en-US" altLang="zh-CN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12"/>
            </p:custDataLst>
          </p:nvPr>
        </p:nvSpPr>
        <p:spPr>
          <a:xfrm>
            <a:off x="6527165" y="5161280"/>
            <a:ext cx="11709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1015 g</a:t>
            </a:r>
            <a:endParaRPr lang="en-US" altLang="zh-CN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圆角矩形 12"/>
          <p:cNvSpPr/>
          <p:nvPr>
            <p:custDataLst>
              <p:tags r:id="rId13"/>
            </p:custDataLst>
          </p:nvPr>
        </p:nvSpPr>
        <p:spPr bwMode="auto">
          <a:xfrm>
            <a:off x="2517775" y="116840"/>
            <a:ext cx="1905635" cy="658495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p>
            <a:pPr algn="ctr" defTabSz="9137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kern="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</a:rPr>
              <a:t>模型辨析</a:t>
            </a:r>
            <a:endParaRPr lang="zh-CN" altLang="en-US" sz="3200" b="1" kern="0" dirty="0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14"/>
            </p:custDataLst>
          </p:nvPr>
        </p:nvSpPr>
        <p:spPr>
          <a:xfrm>
            <a:off x="8706485" y="5161915"/>
            <a:ext cx="10293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1.48%</a:t>
            </a:r>
            <a:endParaRPr lang="en-US" altLang="zh-CN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43215" y="3980180"/>
            <a:ext cx="2555240" cy="1181735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0561955" y="4064635"/>
            <a:ext cx="143002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含义是什么？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</p:spTree>
    <p:custDataLst>
      <p:tags r:id="rId1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  <p:bldP spid="4" grpId="0"/>
      <p:bldP spid="5" grpId="0"/>
      <p:bldP spid="11" grpId="0"/>
      <p:bldP spid="14" grpId="0"/>
      <p:bldP spid="6" grpId="0"/>
      <p:bldP spid="7" grpId="0" bldLvl="0" animBg="1"/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299210" y="2077085"/>
            <a:ext cx="9262745" cy="1783080"/>
          </a:xfrm>
          <a:prstGeom prst="rect">
            <a:avLst/>
          </a:prstGeom>
        </p:spPr>
      </p:pic>
      <p:sp>
        <p:nvSpPr>
          <p:cNvPr id="21" name="文本框 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54760" y="1089025"/>
            <a:ext cx="5381625" cy="674370"/>
          </a:xfrm>
          <a:prstGeom prst="rect">
            <a:avLst/>
          </a:prstGeom>
          <a:solidFill>
            <a:srgbClr val="EEE8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 algn="ctr" fontAlgn="auto">
              <a:lnSpc>
                <a:spcPct val="120000"/>
              </a:lnSpc>
            </a:pPr>
            <a:r>
              <a:rPr lang="zh-CN" altLang="en-US" sz="2800" b="1">
                <a:solidFill>
                  <a:srgbClr val="995F37"/>
                </a:solidFill>
                <a:latin typeface="Times New Roman" panose="02020603050405020304" charset="0"/>
                <a:ea typeface="微软雅黑" panose="020B0503020204020204" charset="-122"/>
              </a:rPr>
              <a:t>计算硝酸钾溶液的溶质质量分数</a:t>
            </a:r>
            <a:endParaRPr lang="zh-CN" altLang="en-US" sz="2800" b="1">
              <a:solidFill>
                <a:srgbClr val="995F37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graphicFrame>
        <p:nvGraphicFramePr>
          <p:cNvPr id="17409" name="表格 1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1254760" y="4054475"/>
          <a:ext cx="9109710" cy="1558290"/>
        </p:xfrm>
        <a:graphic>
          <a:graphicData uri="http://schemas.openxmlformats.org/drawingml/2006/table">
            <a:tbl>
              <a:tblPr/>
              <a:tblGrid>
                <a:gridCol w="1233805"/>
                <a:gridCol w="1798955"/>
                <a:gridCol w="1839595"/>
                <a:gridCol w="1808480"/>
                <a:gridCol w="2428875"/>
              </a:tblGrid>
              <a:tr h="534670"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 ea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400" b="1">
                          <a:solidFill>
                            <a:schemeClr val="accent2">
                              <a:lumMod val="75000"/>
                            </a:schemeClr>
                          </a:solidFill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学生</a:t>
                      </a:r>
                      <a:endParaRPr lang="zh-CN" altLang="en-US" sz="2400" b="1">
                        <a:solidFill>
                          <a:schemeClr val="accent2">
                            <a:lumMod val="75000"/>
                          </a:schemeClr>
                        </a:solidFill>
                        <a:uFillTx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 vert="horz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 ea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400" b="1">
                          <a:solidFill>
                            <a:schemeClr val="accent2">
                              <a:lumMod val="75000"/>
                            </a:schemeClr>
                          </a:solidFill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溶质质量</a:t>
                      </a:r>
                      <a:r>
                        <a:rPr lang="en-US" altLang="zh-CN" sz="2400" b="1">
                          <a:solidFill>
                            <a:schemeClr val="accent2">
                              <a:lumMod val="75000"/>
                            </a:schemeClr>
                          </a:solidFill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/g</a:t>
                      </a:r>
                      <a:endParaRPr lang="zh-CN" altLang="en-US" sz="2400" b="1">
                        <a:solidFill>
                          <a:schemeClr val="accent2">
                            <a:lumMod val="75000"/>
                          </a:schemeClr>
                        </a:solidFill>
                        <a:uFillTx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 vert="horz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 ea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400" b="1">
                          <a:solidFill>
                            <a:schemeClr val="accent2">
                              <a:lumMod val="75000"/>
                            </a:schemeClr>
                          </a:solidFill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溶剂质量</a:t>
                      </a:r>
                      <a:r>
                        <a:rPr lang="en-US" altLang="zh-CN" sz="2400" b="1">
                          <a:solidFill>
                            <a:schemeClr val="accent2">
                              <a:lumMod val="75000"/>
                            </a:schemeClr>
                          </a:solidFill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/g</a:t>
                      </a:r>
                      <a:endParaRPr lang="en-US" altLang="zh-CN" sz="2400" b="1">
                        <a:solidFill>
                          <a:schemeClr val="accent2">
                            <a:lumMod val="75000"/>
                          </a:schemeClr>
                        </a:solidFill>
                        <a:uFillTx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 vert="horz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 ea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400" b="1">
                          <a:solidFill>
                            <a:schemeClr val="accent2">
                              <a:lumMod val="75000"/>
                            </a:schemeClr>
                          </a:solidFill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溶液质量</a:t>
                      </a:r>
                      <a:r>
                        <a:rPr lang="en-US" altLang="zh-CN" sz="2400" b="1">
                          <a:solidFill>
                            <a:schemeClr val="accent2">
                              <a:lumMod val="75000"/>
                            </a:schemeClr>
                          </a:solidFill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/g</a:t>
                      </a:r>
                      <a:endParaRPr lang="en-US" altLang="zh-CN" sz="2400" b="1">
                        <a:solidFill>
                          <a:schemeClr val="accent2">
                            <a:lumMod val="75000"/>
                          </a:schemeClr>
                        </a:solidFill>
                        <a:uFillTx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 vert="horz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p>
                      <a:pPr lvl="0" algn="ctr" ea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400" b="1">
                          <a:solidFill>
                            <a:schemeClr val="accent2">
                              <a:lumMod val="75000"/>
                            </a:schemeClr>
                          </a:solidFill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溶质质量分数</a:t>
                      </a:r>
                      <a:endParaRPr lang="zh-CN" altLang="en-US" sz="2400" b="1">
                        <a:solidFill>
                          <a:schemeClr val="accent2">
                            <a:lumMod val="75000"/>
                          </a:schemeClr>
                        </a:solidFill>
                        <a:uFillTx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 vert="horz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  <a:tr h="515938"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 ea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400" b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男生</a:t>
                      </a:r>
                      <a:endParaRPr sz="2400" b="1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 vert="horz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 ea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 b="1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 vert="horz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 ea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2400" b="1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 vert="horz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 ea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2400" b="1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 vert="horz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p>
                      <a:pPr lvl="0" algn="ctr" ea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2400" b="1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 vert="horz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  <a:tr h="495300"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 ea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400" b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女生</a:t>
                      </a:r>
                      <a:endParaRPr sz="2400" b="1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 vert="horz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 ea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 b="1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 vert="horz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 ea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2400" b="1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 vert="horz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 ea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2400" b="1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 vert="horz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p>
                      <a:pPr lvl="0" algn="ctr" ea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2400" b="1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 vert="horz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2200275" y="5922010"/>
            <a:ext cx="9454515" cy="570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20000"/>
              </a:lnSpc>
            </a:pPr>
            <a:r>
              <a:rPr lang="zh-CN" altLang="en-US" sz="2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cs typeface="+mn-ea"/>
                <a:sym typeface="+mn-lt"/>
              </a:rPr>
              <a:t>含义是什么：每</a:t>
            </a:r>
            <a:r>
              <a:rPr lang="en-US" altLang="zh-CN" sz="2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cs typeface="+mn-ea"/>
                <a:sym typeface="+mn-lt"/>
              </a:rPr>
              <a:t>100g</a:t>
            </a:r>
            <a:r>
              <a:rPr lang="zh-CN" altLang="en-US" sz="2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cs typeface="+mn-ea"/>
                <a:sym typeface="+mn-lt"/>
              </a:rPr>
              <a:t>质量的硝酸钾溶液中含</a:t>
            </a:r>
            <a:r>
              <a:rPr lang="en-US" altLang="zh-CN" sz="2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cs typeface="+mn-ea"/>
                <a:sym typeface="+mn-lt"/>
              </a:rPr>
              <a:t>0.3g</a:t>
            </a:r>
            <a:r>
              <a:rPr lang="zh-CN" altLang="en-US" sz="2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cs typeface="+mn-ea"/>
                <a:sym typeface="+mn-lt"/>
              </a:rPr>
              <a:t>质量的硝酸钾</a:t>
            </a:r>
            <a:endParaRPr lang="zh-CN" altLang="en-US" sz="26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13" name="圆角矩形 12"/>
          <p:cNvSpPr/>
          <p:nvPr>
            <p:custDataLst>
              <p:tags r:id="rId6"/>
            </p:custDataLst>
          </p:nvPr>
        </p:nvSpPr>
        <p:spPr bwMode="auto">
          <a:xfrm>
            <a:off x="2517775" y="116840"/>
            <a:ext cx="1905635" cy="658495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p>
            <a:pPr algn="ctr" defTabSz="9137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kern="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</a:rPr>
              <a:t>模型辨析</a:t>
            </a:r>
            <a:endParaRPr lang="zh-CN" altLang="en-US" sz="3200" b="1" kern="0" dirty="0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圆角矩形 12"/>
          <p:cNvSpPr/>
          <p:nvPr>
            <p:custDataLst>
              <p:tags r:id="rId2"/>
            </p:custDataLst>
          </p:nvPr>
        </p:nvSpPr>
        <p:spPr bwMode="auto">
          <a:xfrm>
            <a:off x="264160" y="116840"/>
            <a:ext cx="2115185" cy="659130"/>
          </a:xfrm>
          <a:prstGeom prst="roundRect">
            <a:avLst/>
          </a:prstGeom>
          <a:solidFill>
            <a:srgbClr val="5476A9"/>
          </a:solidFill>
          <a:ln w="9525" cap="flat" cmpd="sng" algn="ctr">
            <a:solidFill>
              <a:srgbClr val="4369A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p>
            <a:pPr algn="ctr" defTabSz="9137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kern="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</a:rPr>
              <a:t>提出问题</a:t>
            </a:r>
            <a:endParaRPr lang="zh-CN" altLang="en-US" sz="3200" b="1" kern="0" dirty="0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21" name="文本框 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49020" y="1213485"/>
            <a:ext cx="8636635" cy="674370"/>
          </a:xfrm>
          <a:prstGeom prst="rect">
            <a:avLst/>
          </a:prstGeom>
          <a:solidFill>
            <a:srgbClr val="EEE8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 algn="ctr" fontAlgn="auto">
              <a:lnSpc>
                <a:spcPct val="120000"/>
              </a:lnSpc>
            </a:pPr>
            <a:r>
              <a:rPr lang="zh-CN" altLang="en-US" sz="2800" b="1">
                <a:solidFill>
                  <a:srgbClr val="995F37"/>
                </a:solidFill>
                <a:latin typeface="Times New Roman" panose="02020603050405020304" charset="0"/>
                <a:ea typeface="微软雅黑" panose="020B0503020204020204" charset="-122"/>
              </a:rPr>
              <a:t>变式训练</a:t>
            </a:r>
            <a:r>
              <a:rPr lang="en-US" altLang="zh-CN" sz="2800" b="1">
                <a:solidFill>
                  <a:srgbClr val="995F37"/>
                </a:solidFill>
                <a:latin typeface="Times New Roman" panose="02020603050405020304" charset="0"/>
                <a:ea typeface="微软雅黑" panose="020B0503020204020204" charset="-122"/>
              </a:rPr>
              <a:t>——</a:t>
            </a:r>
            <a:r>
              <a:rPr lang="zh-CN" altLang="en-US" sz="2800" b="1">
                <a:solidFill>
                  <a:srgbClr val="995F37"/>
                </a:solidFill>
                <a:latin typeface="Times New Roman" panose="02020603050405020304" charset="0"/>
                <a:ea typeface="微软雅黑" panose="020B0503020204020204" charset="-122"/>
              </a:rPr>
              <a:t>配置溶质质量分数为</a:t>
            </a:r>
            <a:r>
              <a:rPr lang="en-US" altLang="zh-CN" sz="2800" b="1">
                <a:solidFill>
                  <a:srgbClr val="995F37"/>
                </a:solidFill>
                <a:latin typeface="Times New Roman" panose="02020603050405020304" charset="0"/>
                <a:ea typeface="微软雅黑" panose="020B0503020204020204" charset="-122"/>
              </a:rPr>
              <a:t> 0.3% </a:t>
            </a:r>
            <a:r>
              <a:rPr lang="zh-CN" altLang="en-US" sz="2800" b="1">
                <a:solidFill>
                  <a:srgbClr val="995F37"/>
                </a:solidFill>
                <a:latin typeface="Times New Roman" panose="02020603050405020304" charset="0"/>
                <a:ea typeface="微软雅黑" panose="020B0503020204020204" charset="-122"/>
              </a:rPr>
              <a:t>的硝酸钾溶液</a:t>
            </a:r>
            <a:endParaRPr lang="zh-CN" altLang="en-US" sz="2800" b="1">
              <a:solidFill>
                <a:srgbClr val="995F37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graphicFrame>
        <p:nvGraphicFramePr>
          <p:cNvPr id="17409" name="表格 1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1227455" y="5123815"/>
          <a:ext cx="9109710" cy="1558290"/>
        </p:xfrm>
        <a:graphic>
          <a:graphicData uri="http://schemas.openxmlformats.org/drawingml/2006/table">
            <a:tbl>
              <a:tblPr/>
              <a:tblGrid>
                <a:gridCol w="1233805"/>
                <a:gridCol w="1798955"/>
                <a:gridCol w="1839595"/>
                <a:gridCol w="1808480"/>
                <a:gridCol w="2428875"/>
              </a:tblGrid>
              <a:tr h="534670"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 ea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400" b="1">
                          <a:solidFill>
                            <a:schemeClr val="accent2">
                              <a:lumMod val="75000"/>
                            </a:schemeClr>
                          </a:solidFill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溶液</a:t>
                      </a:r>
                      <a:endParaRPr lang="zh-CN" altLang="en-US" sz="2400" b="1">
                        <a:solidFill>
                          <a:schemeClr val="accent2">
                            <a:lumMod val="75000"/>
                          </a:schemeClr>
                        </a:solidFill>
                        <a:uFillTx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 vert="horz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 ea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400" b="1">
                          <a:solidFill>
                            <a:schemeClr val="accent2">
                              <a:lumMod val="75000"/>
                            </a:schemeClr>
                          </a:solidFill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溶质质量</a:t>
                      </a:r>
                      <a:r>
                        <a:rPr lang="en-US" altLang="zh-CN" sz="2400" b="1">
                          <a:solidFill>
                            <a:schemeClr val="accent2">
                              <a:lumMod val="75000"/>
                            </a:schemeClr>
                          </a:solidFill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/g</a:t>
                      </a:r>
                      <a:endParaRPr lang="zh-CN" altLang="en-US" sz="2400" b="1">
                        <a:solidFill>
                          <a:schemeClr val="accent2">
                            <a:lumMod val="75000"/>
                          </a:schemeClr>
                        </a:solidFill>
                        <a:uFillTx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 vert="horz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 ea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400" b="1">
                          <a:solidFill>
                            <a:schemeClr val="accent2">
                              <a:lumMod val="75000"/>
                            </a:schemeClr>
                          </a:solidFill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溶剂质量</a:t>
                      </a:r>
                      <a:r>
                        <a:rPr lang="en-US" altLang="zh-CN" sz="2400" b="1">
                          <a:solidFill>
                            <a:schemeClr val="accent2">
                              <a:lumMod val="75000"/>
                            </a:schemeClr>
                          </a:solidFill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/g</a:t>
                      </a:r>
                      <a:endParaRPr lang="en-US" altLang="zh-CN" sz="2400" b="1">
                        <a:solidFill>
                          <a:schemeClr val="accent2">
                            <a:lumMod val="75000"/>
                          </a:schemeClr>
                        </a:solidFill>
                        <a:uFillTx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 vert="horz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 ea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400" b="1">
                          <a:solidFill>
                            <a:schemeClr val="accent2">
                              <a:lumMod val="75000"/>
                            </a:schemeClr>
                          </a:solidFill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溶液质量</a:t>
                      </a:r>
                      <a:r>
                        <a:rPr lang="en-US" altLang="zh-CN" sz="2400" b="1">
                          <a:solidFill>
                            <a:schemeClr val="accent2">
                              <a:lumMod val="75000"/>
                            </a:schemeClr>
                          </a:solidFill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/g</a:t>
                      </a:r>
                      <a:endParaRPr lang="en-US" altLang="zh-CN" sz="2400" b="1">
                        <a:solidFill>
                          <a:schemeClr val="accent2">
                            <a:lumMod val="75000"/>
                          </a:schemeClr>
                        </a:solidFill>
                        <a:uFillTx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 vert="horz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p>
                      <a:pPr lvl="0" algn="ctr" ea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400" b="1">
                          <a:solidFill>
                            <a:schemeClr val="accent2">
                              <a:lumMod val="75000"/>
                            </a:schemeClr>
                          </a:solidFill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溶质质量分数</a:t>
                      </a:r>
                      <a:endParaRPr lang="zh-CN" altLang="en-US" sz="2400" b="1">
                        <a:solidFill>
                          <a:schemeClr val="accent2">
                            <a:lumMod val="75000"/>
                          </a:schemeClr>
                        </a:solidFill>
                        <a:uFillTx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 vert="horz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  <a:tr h="515938"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 ea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A</a:t>
                      </a:r>
                      <a:endParaRPr sz="2400" b="1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 vert="horz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 ea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 b="1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 vert="horz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 ea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2400" b="1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 vert="horz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 ea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+mn-lt"/>
                          <a:ea typeface="+mn-ea"/>
                          <a:cs typeface="+mn-ea"/>
                          <a:sym typeface="+mn-lt"/>
                        </a:rPr>
                        <a:t>100g</a:t>
                      </a:r>
                      <a:endParaRPr lang="en-US" altLang="zh-CN" sz="2400" b="1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 vert="horz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p>
                      <a:pPr lvl="0" algn="ctr" ea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2400" b="1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 vert="horz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  <a:tr h="495300"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 ea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B</a:t>
                      </a:r>
                      <a:endParaRPr sz="2400" b="1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 vert="horz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 ea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 b="1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 vert="horz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 ea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2400" b="1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 vert="horz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 ea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+mn-lt"/>
                          <a:ea typeface="+mn-ea"/>
                          <a:cs typeface="+mn-ea"/>
                          <a:sym typeface="+mn-lt"/>
                        </a:rPr>
                        <a:t>500g</a:t>
                      </a:r>
                      <a:endParaRPr lang="en-US" altLang="zh-CN" sz="2400" b="1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 vert="horz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p>
                      <a:pPr lvl="0" algn="ctr" ea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2400" b="1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 vert="horz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9" name="图片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080125" y="2231390"/>
            <a:ext cx="1765935" cy="22764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477260" y="2818765"/>
            <a:ext cx="1240155" cy="15982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763645" y="3906520"/>
            <a:ext cx="9537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100g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8"/>
            </p:custDataLst>
          </p:nvPr>
        </p:nvSpPr>
        <p:spPr>
          <a:xfrm>
            <a:off x="6572250" y="3843020"/>
            <a:ext cx="993775" cy="4826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500g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圆角矩形 4"/>
          <p:cNvSpPr/>
          <p:nvPr>
            <p:custDataLst>
              <p:tags r:id="rId9"/>
            </p:custDataLst>
          </p:nvPr>
        </p:nvSpPr>
        <p:spPr bwMode="auto">
          <a:xfrm>
            <a:off x="2517775" y="116840"/>
            <a:ext cx="1905635" cy="658495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p>
            <a:pPr algn="ctr" defTabSz="9137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kern="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</a:rPr>
              <a:t>模型辨析</a:t>
            </a:r>
            <a:endParaRPr lang="zh-CN" altLang="en-US" sz="3200" b="1" kern="0" dirty="0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10"/>
            </p:custDataLst>
          </p:nvPr>
        </p:nvSpPr>
        <p:spPr>
          <a:xfrm>
            <a:off x="3066415" y="5718810"/>
            <a:ext cx="7931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0.3 g</a:t>
            </a:r>
            <a:endParaRPr lang="en-US" altLang="zh-CN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11"/>
            </p:custDataLst>
          </p:nvPr>
        </p:nvSpPr>
        <p:spPr>
          <a:xfrm>
            <a:off x="4717415" y="5718810"/>
            <a:ext cx="9944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99.7 g</a:t>
            </a:r>
            <a:endParaRPr lang="en-US" altLang="zh-CN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12"/>
            </p:custDataLst>
          </p:nvPr>
        </p:nvSpPr>
        <p:spPr>
          <a:xfrm>
            <a:off x="8642985" y="5718810"/>
            <a:ext cx="9944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0.3%</a:t>
            </a:r>
            <a:endParaRPr lang="en-US" altLang="zh-CN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13"/>
            </p:custDataLst>
          </p:nvPr>
        </p:nvSpPr>
        <p:spPr>
          <a:xfrm>
            <a:off x="8691245" y="6243955"/>
            <a:ext cx="9944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0.3%</a:t>
            </a:r>
            <a:endParaRPr lang="en-US" altLang="zh-CN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14"/>
            </p:custDataLst>
          </p:nvPr>
        </p:nvSpPr>
        <p:spPr>
          <a:xfrm>
            <a:off x="3126105" y="6243955"/>
            <a:ext cx="7931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1.5 g</a:t>
            </a:r>
            <a:endParaRPr lang="en-US" altLang="zh-CN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15"/>
            </p:custDataLst>
          </p:nvPr>
        </p:nvSpPr>
        <p:spPr>
          <a:xfrm>
            <a:off x="4717415" y="6243955"/>
            <a:ext cx="10763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498.5 g</a:t>
            </a:r>
            <a:endParaRPr lang="en-US" altLang="zh-CN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16"/>
            </p:custDataLst>
          </p:nvPr>
        </p:nvSpPr>
        <p:spPr>
          <a:xfrm>
            <a:off x="8360410" y="2297430"/>
            <a:ext cx="30975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 b="1">
                <a:solidFill>
                  <a:srgbClr val="FF0000"/>
                </a:solidFill>
              </a:rPr>
              <a:t>实验室中</a:t>
            </a:r>
            <a:endParaRPr lang="zh-CN" altLang="en-US" sz="3600" b="1">
              <a:solidFill>
                <a:srgbClr val="FF0000"/>
              </a:solidFill>
            </a:endParaRPr>
          </a:p>
          <a:p>
            <a:pPr algn="ctr"/>
            <a:r>
              <a:rPr lang="zh-CN" altLang="en-US" sz="3600" b="1">
                <a:solidFill>
                  <a:srgbClr val="FF0000"/>
                </a:solidFill>
              </a:rPr>
              <a:t>如何配置呢？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  <p:sp>
        <p:nvSpPr>
          <p:cNvPr id="19" name="矩形 18"/>
          <p:cNvSpPr/>
          <p:nvPr>
            <p:custDataLst>
              <p:tags r:id="rId17"/>
            </p:custDataLst>
          </p:nvPr>
        </p:nvSpPr>
        <p:spPr>
          <a:xfrm>
            <a:off x="3980180" y="1127760"/>
            <a:ext cx="5706110" cy="817245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>
            <p:custDataLst>
              <p:tags r:id="rId18"/>
            </p:custDataLst>
          </p:nvPr>
        </p:nvSpPr>
        <p:spPr>
          <a:xfrm>
            <a:off x="3700780" y="4417060"/>
            <a:ext cx="793115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 ea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rPr>
              <a:t>A</a:t>
            </a:r>
            <a:endParaRPr lang="en-US" altLang="zh-CN" sz="2400" b="1">
              <a:solidFill>
                <a:schemeClr val="accent2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>
            <p:custDataLst>
              <p:tags r:id="rId19"/>
            </p:custDataLst>
          </p:nvPr>
        </p:nvSpPr>
        <p:spPr>
          <a:xfrm>
            <a:off x="6628130" y="4507865"/>
            <a:ext cx="793115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 ea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rPr>
              <a:t>B</a:t>
            </a:r>
            <a:endParaRPr lang="en-US" altLang="zh-CN" sz="2400" b="1">
              <a:solidFill>
                <a:schemeClr val="accent2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</p:spTree>
    <p:custDataLst>
      <p:tags r:id="rId2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  <p:bldP spid="16" grpId="0"/>
      <p:bldP spid="18" grpId="0"/>
      <p:bldP spid="19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557530" y="1703070"/>
            <a:ext cx="1058608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ct val="150000"/>
              </a:lnSpc>
            </a:pP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实验用品</a:t>
            </a:r>
            <a:r>
              <a:rPr lang="en-US" altLang="zh-CN" sz="2400" b="1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:</a:t>
            </a:r>
            <a:r>
              <a:rPr lang="en-US" altLang="zh-CN" sz="2400" b="1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硝酸钾固体、托盘天平、药匙、烧杯(100 mL、250 mL</a:t>
            </a: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、</a:t>
            </a: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500mL)、量筒 (50mL、100 mL、250mL)、玻璃棒、试剂瓶、标签</a:t>
            </a:r>
            <a:endParaRPr lang="zh-CN" altLang="en-US" sz="2400" b="1">
              <a:solidFill>
                <a:schemeClr val="accent2">
                  <a:lumMod val="50000"/>
                </a:schemeClr>
              </a:solidFill>
              <a:uFillTx/>
              <a:latin typeface="Times New Roman" panose="0202060305040502030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1" name="文本框 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0075" y="1042670"/>
            <a:ext cx="6917690" cy="674370"/>
          </a:xfrm>
          <a:prstGeom prst="rect">
            <a:avLst/>
          </a:prstGeom>
          <a:solidFill>
            <a:srgbClr val="EEE8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 algn="ctr" fontAlgn="auto">
              <a:lnSpc>
                <a:spcPct val="120000"/>
              </a:lnSpc>
            </a:pPr>
            <a:r>
              <a:rPr lang="zh-CN" altLang="en-US" sz="2800" b="1">
                <a:solidFill>
                  <a:srgbClr val="995F37"/>
                </a:solidFill>
                <a:latin typeface="Times New Roman" panose="02020603050405020304" charset="0"/>
                <a:ea typeface="微软雅黑" panose="020B0503020204020204" charset="-122"/>
              </a:rPr>
              <a:t>配制溶质质量分数为</a:t>
            </a:r>
            <a:r>
              <a:rPr lang="en-US" altLang="zh-CN" sz="2800" b="1">
                <a:solidFill>
                  <a:srgbClr val="995F37"/>
                </a:solidFill>
                <a:latin typeface="Times New Roman" panose="02020603050405020304" charset="0"/>
                <a:ea typeface="微软雅黑" panose="020B0503020204020204" charset="-122"/>
              </a:rPr>
              <a:t> 3% </a:t>
            </a:r>
            <a:r>
              <a:rPr lang="zh-CN" altLang="en-US" sz="2800" b="1">
                <a:solidFill>
                  <a:srgbClr val="995F37"/>
                </a:solidFill>
                <a:latin typeface="Times New Roman" panose="02020603050405020304" charset="0"/>
                <a:ea typeface="微软雅黑" panose="020B0503020204020204" charset="-122"/>
              </a:rPr>
              <a:t>的硝酸钾溶液</a:t>
            </a:r>
            <a:endParaRPr lang="zh-CN" altLang="en-US" sz="2800" b="1">
              <a:solidFill>
                <a:srgbClr val="995F37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graphicFrame>
        <p:nvGraphicFramePr>
          <p:cNvPr id="17409" name="表格 1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557530" y="2956560"/>
          <a:ext cx="11027410" cy="3215005"/>
        </p:xfrm>
        <a:graphic>
          <a:graphicData uri="http://schemas.openxmlformats.org/drawingml/2006/table">
            <a:tbl>
              <a:tblPr/>
              <a:tblGrid>
                <a:gridCol w="1251585"/>
                <a:gridCol w="3303905"/>
                <a:gridCol w="3252470"/>
                <a:gridCol w="3219450"/>
              </a:tblGrid>
              <a:tr h="814705"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 ea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400" b="1">
                          <a:solidFill>
                            <a:schemeClr val="accent2">
                              <a:lumMod val="75000"/>
                            </a:schemeClr>
                          </a:solidFill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步骤</a:t>
                      </a:r>
                      <a:endParaRPr lang="zh-CN" altLang="en-US" sz="2400" b="1">
                        <a:solidFill>
                          <a:schemeClr val="accent2">
                            <a:lumMod val="75000"/>
                          </a:schemeClr>
                        </a:solidFill>
                        <a:uFillTx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 vert="horz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 ea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000" b="1">
                          <a:solidFill>
                            <a:schemeClr val="accent2">
                              <a:lumMod val="75000"/>
                            </a:schemeClr>
                          </a:solidFill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方案一</a:t>
                      </a:r>
                      <a:endParaRPr lang="zh-CN" altLang="en-US" sz="2000" b="1">
                        <a:solidFill>
                          <a:schemeClr val="accent2">
                            <a:lumMod val="75000"/>
                          </a:schemeClr>
                        </a:solidFill>
                        <a:uFillTx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lvl="0" algn="ctr" ea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000" b="1">
                          <a:solidFill>
                            <a:schemeClr val="accent2">
                              <a:lumMod val="75000"/>
                            </a:schemeClr>
                          </a:solidFill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（可供</a:t>
                      </a:r>
                      <a:r>
                        <a:rPr lang="en-US" altLang="zh-CN" sz="2000" b="1">
                          <a:solidFill>
                            <a:schemeClr val="accent2">
                              <a:lumMod val="75000"/>
                            </a:schemeClr>
                          </a:solidFill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10</a:t>
                      </a:r>
                      <a:r>
                        <a:rPr sz="2000" b="1">
                          <a:solidFill>
                            <a:schemeClr val="accent2">
                              <a:lumMod val="75000"/>
                            </a:schemeClr>
                          </a:solidFill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次使用）</a:t>
                      </a:r>
                      <a:endParaRPr sz="2000" b="1">
                        <a:solidFill>
                          <a:schemeClr val="accent2">
                            <a:lumMod val="75000"/>
                          </a:schemeClr>
                        </a:solidFill>
                        <a:uFillTx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 vert="horz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 ea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b="1">
                          <a:solidFill>
                            <a:schemeClr val="accent2">
                              <a:lumMod val="75000"/>
                            </a:schemeClr>
                          </a:solidFill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方案二</a:t>
                      </a:r>
                      <a:endParaRPr sz="2000" b="1">
                        <a:solidFill>
                          <a:schemeClr val="accent2">
                            <a:lumMod val="75000"/>
                          </a:schemeClr>
                        </a:solidFill>
                        <a:uFillTx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lvl="0" algn="ctr" ea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b="1">
                          <a:solidFill>
                            <a:schemeClr val="accent2">
                              <a:lumMod val="75000"/>
                            </a:schemeClr>
                          </a:solidFill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（可供</a:t>
                      </a:r>
                      <a:r>
                        <a:rPr lang="en-US" altLang="zh-CN" sz="2000" b="1">
                          <a:solidFill>
                            <a:schemeClr val="accent2">
                              <a:lumMod val="75000"/>
                            </a:schemeClr>
                          </a:solidFill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5</a:t>
                      </a:r>
                      <a:r>
                        <a:rPr sz="2000" b="1">
                          <a:solidFill>
                            <a:schemeClr val="accent2">
                              <a:lumMod val="75000"/>
                            </a:schemeClr>
                          </a:solidFill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次使用）</a:t>
                      </a:r>
                      <a:endParaRPr lang="en-US" altLang="zh-CN" sz="2000" b="1">
                        <a:solidFill>
                          <a:schemeClr val="accent2">
                            <a:lumMod val="75000"/>
                          </a:schemeClr>
                        </a:solidFill>
                        <a:uFillTx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 vert="horz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 ea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b="1">
                          <a:solidFill>
                            <a:schemeClr val="accent2">
                              <a:lumMod val="75000"/>
                            </a:schemeClr>
                          </a:solidFill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方案三</a:t>
                      </a:r>
                      <a:endParaRPr sz="2000" b="1">
                        <a:solidFill>
                          <a:schemeClr val="accent2">
                            <a:lumMod val="75000"/>
                          </a:schemeClr>
                        </a:solidFill>
                        <a:uFillTx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lvl="0" algn="ctr" ea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b="1">
                          <a:solidFill>
                            <a:schemeClr val="accent2">
                              <a:lumMod val="75000"/>
                            </a:schemeClr>
                          </a:solidFill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（可供</a:t>
                      </a:r>
                      <a:r>
                        <a:rPr lang="en-US" altLang="zh-CN" sz="2000" b="1">
                          <a:solidFill>
                            <a:schemeClr val="accent2">
                              <a:lumMod val="75000"/>
                            </a:schemeClr>
                          </a:solidFill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3</a:t>
                      </a:r>
                      <a:r>
                        <a:rPr sz="2000" b="1">
                          <a:solidFill>
                            <a:schemeClr val="accent2">
                              <a:lumMod val="75000"/>
                            </a:schemeClr>
                          </a:solidFill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次使用）</a:t>
                      </a:r>
                      <a:endParaRPr lang="en-US" altLang="zh-CN" sz="2000" b="1">
                        <a:solidFill>
                          <a:schemeClr val="accent2">
                            <a:lumMod val="75000"/>
                          </a:schemeClr>
                        </a:solidFill>
                        <a:uFillTx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 vert="horz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785495"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 ea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+mn-lt"/>
                        </a:rPr>
                        <a:t>明确</a:t>
                      </a:r>
                      <a:endParaRPr sz="2000" b="1">
                        <a:solidFill>
                          <a:schemeClr val="tx2">
                            <a:lumMod val="7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ea"/>
                        <a:sym typeface="+mn-lt"/>
                      </a:endParaRPr>
                    </a:p>
                    <a:p>
                      <a:pPr lvl="0" algn="ctr" ea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+mn-lt"/>
                        </a:rPr>
                        <a:t>实验目的</a:t>
                      </a:r>
                      <a:endParaRPr sz="2000" b="1">
                        <a:solidFill>
                          <a:schemeClr val="tx2">
                            <a:lumMod val="7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ea"/>
                        <a:sym typeface="+mn-lt"/>
                      </a:endParaRPr>
                    </a:p>
                  </a:txBody>
                  <a:tcPr marL="68580" marR="68580" marT="34290" marB="34290" vert="horz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 eaLnBrk="0" hangingPunct="0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0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+mn-lt"/>
                        </a:rPr>
                        <a:t>配置含</a:t>
                      </a:r>
                      <a:r>
                        <a:rPr lang="en-US" altLang="zh-CN" sz="20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+mn-lt"/>
                        </a:rPr>
                        <a:t> 6 g </a:t>
                      </a:r>
                      <a:r>
                        <a:rPr sz="20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+mn-lt"/>
                        </a:rPr>
                        <a:t>硝酸钾的溶质质量分数为</a:t>
                      </a:r>
                      <a:r>
                        <a:rPr lang="en-US" altLang="zh-CN" sz="20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+mn-lt"/>
                        </a:rPr>
                        <a:t> 3% </a:t>
                      </a:r>
                      <a:r>
                        <a:rPr sz="20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+mn-lt"/>
                        </a:rPr>
                        <a:t>的硝酸钾溶液</a:t>
                      </a:r>
                      <a:endParaRPr sz="2000" b="1">
                        <a:solidFill>
                          <a:schemeClr val="tx2">
                            <a:lumMod val="7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ea"/>
                        <a:sym typeface="+mn-lt"/>
                      </a:endParaRPr>
                    </a:p>
                  </a:txBody>
                  <a:tcPr marL="68580" marR="68580" marT="34290" marB="34290" vert="horz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 ea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+mn-lt"/>
                        </a:rPr>
                        <a:t>配制含</a:t>
                      </a:r>
                      <a:r>
                        <a:rPr lang="en-US" altLang="zh-CN" sz="20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+mn-lt"/>
                        </a:rPr>
                        <a:t> </a:t>
                      </a:r>
                      <a:r>
                        <a:rPr sz="20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+mn-lt"/>
                        </a:rPr>
                        <a:t>97 mL</a:t>
                      </a:r>
                      <a:r>
                        <a:rPr lang="en-US" altLang="zh-CN" sz="20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+mn-lt"/>
                        </a:rPr>
                        <a:t> </a:t>
                      </a:r>
                      <a:r>
                        <a:rPr sz="20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+mn-lt"/>
                        </a:rPr>
                        <a:t>水的溶质质量分数为 3% 的硝酸钾溶液</a:t>
                      </a:r>
                      <a:endParaRPr sz="2000" b="1">
                        <a:solidFill>
                          <a:schemeClr val="tx2">
                            <a:lumMod val="7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ea"/>
                        <a:sym typeface="+mn-lt"/>
                      </a:endParaRPr>
                    </a:p>
                  </a:txBody>
                  <a:tcPr marL="68580" marR="68580" marT="34290" marB="34290" vert="horz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 ea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+mn-lt"/>
                        </a:rPr>
                        <a:t>配制 80 g 溶质质量分数为3%</a:t>
                      </a:r>
                      <a:r>
                        <a:rPr lang="en-US" altLang="zh-CN" sz="20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+mn-lt"/>
                        </a:rPr>
                        <a:t> </a:t>
                      </a:r>
                      <a:r>
                        <a:rPr sz="20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+mn-lt"/>
                        </a:rPr>
                        <a:t>的硝酸钾溶液</a:t>
                      </a:r>
                      <a:endParaRPr sz="2000" b="1">
                        <a:solidFill>
                          <a:schemeClr val="tx2">
                            <a:lumMod val="7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ea"/>
                        <a:sym typeface="+mn-lt"/>
                      </a:endParaRPr>
                    </a:p>
                  </a:txBody>
                  <a:tcPr marL="68580" marR="68580" marT="34290" marB="34290" vert="horz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800100"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 eaLnBrk="0" hangingPunct="0">
                        <a:lnSpc>
                          <a:spcPct val="120000"/>
                        </a:lnSpc>
                        <a:buNone/>
                      </a:pPr>
                      <a:r>
                        <a:rPr sz="20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+mn-lt"/>
                        </a:rPr>
                        <a:t>选择</a:t>
                      </a:r>
                      <a:endParaRPr sz="2000" b="1">
                        <a:solidFill>
                          <a:schemeClr val="tx2">
                            <a:lumMod val="7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ea"/>
                        <a:sym typeface="+mn-lt"/>
                      </a:endParaRPr>
                    </a:p>
                    <a:p>
                      <a:pPr lvl="0" algn="ctr" eaLnBrk="0" hangingPunct="0">
                        <a:lnSpc>
                          <a:spcPct val="120000"/>
                        </a:lnSpc>
                        <a:buNone/>
                      </a:pPr>
                      <a:r>
                        <a:rPr sz="20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+mn-lt"/>
                        </a:rPr>
                        <a:t>实验试剂</a:t>
                      </a:r>
                      <a:endParaRPr sz="2000" b="1">
                        <a:solidFill>
                          <a:schemeClr val="tx2">
                            <a:lumMod val="7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ea"/>
                        <a:sym typeface="+mn-lt"/>
                      </a:endParaRPr>
                    </a:p>
                  </a:txBody>
                  <a:tcPr marL="68580" marR="68580" marT="34290" marB="34290" vert="horz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 ea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+mn-lt"/>
                        </a:rPr>
                        <a:t>6</a:t>
                      </a:r>
                      <a:r>
                        <a:rPr lang="en-US" altLang="zh-CN" sz="20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+mn-lt"/>
                        </a:rPr>
                        <a:t> </a:t>
                      </a:r>
                      <a:r>
                        <a:rPr sz="20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+mn-lt"/>
                        </a:rPr>
                        <a:t>g 硝酸钾</a:t>
                      </a:r>
                      <a:endParaRPr sz="2000" b="1">
                        <a:solidFill>
                          <a:schemeClr val="tx2">
                            <a:lumMod val="7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ea"/>
                        <a:sym typeface="+mn-lt"/>
                      </a:endParaRPr>
                    </a:p>
                    <a:p>
                      <a:pPr lvl="0" algn="ctr" eaLnBrk="0" hangingPunct="0">
                        <a:lnSpc>
                          <a:spcPct val="120000"/>
                        </a:lnSpc>
                      </a:pPr>
                      <a:r>
                        <a:rPr sz="2000" b="1" u="sng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+mn-lt"/>
                        </a:rPr>
                        <a:t>      </a:t>
                      </a:r>
                      <a:r>
                        <a:rPr sz="2000" b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+mn-lt"/>
                        </a:rPr>
                        <a:t>mL 水</a:t>
                      </a:r>
                      <a:endParaRPr sz="2000" b="1">
                        <a:solidFill>
                          <a:schemeClr val="accent2">
                            <a:lumMod val="7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ea"/>
                        <a:sym typeface="+mn-lt"/>
                      </a:endParaRPr>
                    </a:p>
                  </a:txBody>
                  <a:tcPr marL="68580" marR="68580" marT="34290" marB="34290" vert="horz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 eaLnBrk="0" hangingPunct="0">
                        <a:lnSpc>
                          <a:spcPct val="120000"/>
                        </a:lnSpc>
                      </a:pPr>
                      <a:r>
                        <a:rPr sz="20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+mn-lt"/>
                        </a:rPr>
                        <a:t>3 g 硝酸钾</a:t>
                      </a:r>
                      <a:endParaRPr sz="2000" b="1">
                        <a:solidFill>
                          <a:schemeClr val="tx2">
                            <a:lumMod val="7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ea"/>
                        <a:sym typeface="+mn-lt"/>
                      </a:endParaRPr>
                    </a:p>
                    <a:p>
                      <a:pPr lvl="0" algn="ctr" ea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+mn-lt"/>
                        </a:rPr>
                        <a:t>97 mL 水</a:t>
                      </a:r>
                      <a:endParaRPr sz="2000" b="1">
                        <a:solidFill>
                          <a:schemeClr val="tx2">
                            <a:lumMod val="7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ea"/>
                        <a:sym typeface="+mn-lt"/>
                      </a:endParaRPr>
                    </a:p>
                  </a:txBody>
                  <a:tcPr marL="68580" marR="68580" marT="34290" marB="34290" vert="horz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 ea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b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+mn-lt"/>
                        </a:rPr>
                        <a:t>     </a:t>
                      </a:r>
                      <a:r>
                        <a:rPr sz="2000" b="1" u="sng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+mn-lt"/>
                        </a:rPr>
                        <a:t>      </a:t>
                      </a:r>
                      <a:r>
                        <a:rPr sz="2000" b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+mn-lt"/>
                        </a:rPr>
                        <a:t> g 硝酸钾</a:t>
                      </a:r>
                      <a:endParaRPr sz="2000" b="1">
                        <a:solidFill>
                          <a:schemeClr val="accent2">
                            <a:lumMod val="7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ea"/>
                        <a:sym typeface="+mn-lt"/>
                      </a:endParaRPr>
                    </a:p>
                    <a:p>
                      <a:pPr lvl="0" algn="ctr" ea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b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+mn-lt"/>
                        </a:rPr>
                        <a:t>  </a:t>
                      </a:r>
                      <a:r>
                        <a:rPr sz="2000" b="1" u="sng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+mn-lt"/>
                        </a:rPr>
                        <a:t>      </a:t>
                      </a:r>
                      <a:r>
                        <a:rPr lang="en-US" altLang="zh-CN" sz="2000" b="1" u="sng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+mn-lt"/>
                        </a:rPr>
                        <a:t> </a:t>
                      </a:r>
                      <a:r>
                        <a:rPr sz="2000" b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+mn-lt"/>
                        </a:rPr>
                        <a:t>mL 水</a:t>
                      </a:r>
                      <a:endParaRPr sz="2000" b="1">
                        <a:solidFill>
                          <a:schemeClr val="accent2">
                            <a:lumMod val="7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ea"/>
                        <a:sym typeface="+mn-lt"/>
                      </a:endParaRPr>
                    </a:p>
                  </a:txBody>
                  <a:tcPr marL="68580" marR="68580" marT="34290" marB="34290" vert="horz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551815">
                <a:tc>
                  <a:txBody>
                    <a:bodyPr/>
                    <a:p>
                      <a:pPr lvl="0" algn="ctr" eaLnBrk="0" fontAlgn="base" hangingPunct="0">
                        <a:lnSpc>
                          <a:spcPct val="120000"/>
                        </a:lnSpc>
                        <a:buClrTx/>
                        <a:buSzTx/>
                        <a:buNone/>
                      </a:pPr>
                      <a:r>
                        <a:rPr lang="zh-CN" altLang="en-US" sz="20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+mn-lt"/>
                        </a:rPr>
                        <a:t>选择</a:t>
                      </a:r>
                      <a:endParaRPr lang="zh-CN" altLang="en-US" sz="2000" b="1">
                        <a:solidFill>
                          <a:schemeClr val="tx2">
                            <a:lumMod val="7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ea"/>
                        <a:sym typeface="+mn-lt"/>
                      </a:endParaRPr>
                    </a:p>
                    <a:p>
                      <a:pPr lvl="0" algn="ctr" eaLnBrk="0" fontAlgn="base" hangingPunct="0">
                        <a:lnSpc>
                          <a:spcPct val="120000"/>
                        </a:lnSpc>
                        <a:buClrTx/>
                        <a:buSzTx/>
                        <a:buNone/>
                      </a:pPr>
                      <a:r>
                        <a:rPr lang="zh-CN" altLang="en-US" sz="20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+mn-lt"/>
                        </a:rPr>
                        <a:t>实验仪器</a:t>
                      </a:r>
                      <a:endParaRPr lang="zh-CN" altLang="en-US" sz="2000" b="1">
                        <a:solidFill>
                          <a:schemeClr val="tx2">
                            <a:lumMod val="7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ea"/>
                        <a:sym typeface="+mn-lt"/>
                      </a:endParaRPr>
                    </a:p>
                  </a:txBody>
                  <a:tcPr marL="68580" marR="68580" marT="34290" marB="34290" vert="horz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lvl="0" algn="ctr" ea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zh-CN" altLang="en-US" sz="2800" b="1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 vert="horz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lvl="0" algn="ctr" ea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2800" b="1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 vert="horz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lvl="0" algn="ctr" ea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2800" b="1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 vert="horz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2733040" y="4982210"/>
            <a:ext cx="9309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194</a:t>
            </a:r>
            <a:endParaRPr lang="en-US" altLang="zh-CN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039735" y="1126490"/>
            <a:ext cx="36969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charset="-122"/>
              </a:rPr>
              <a:t>注:水的密度为1g·cm</a:t>
            </a:r>
            <a:r>
              <a:rPr lang="en-US" altLang="zh-CN" sz="2800" b="1" baseline="30000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charset="-122"/>
              </a:rPr>
              <a:t>-3</a:t>
            </a:r>
            <a:endParaRPr lang="en-US" altLang="zh-CN" sz="2800" b="1" baseline="30000">
              <a:solidFill>
                <a:srgbClr val="FF0000"/>
              </a:solidFill>
              <a:uFillTx/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387205" y="4596130"/>
            <a:ext cx="6877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2.4</a:t>
            </a:r>
            <a:endParaRPr lang="en-US" altLang="zh-CN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331325" y="4979035"/>
            <a:ext cx="6877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77.6</a:t>
            </a:r>
            <a:endParaRPr lang="en-US" altLang="zh-CN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圆角矩形 6"/>
          <p:cNvSpPr/>
          <p:nvPr>
            <p:custDataLst>
              <p:tags r:id="rId5"/>
            </p:custDataLst>
          </p:nvPr>
        </p:nvSpPr>
        <p:spPr bwMode="auto">
          <a:xfrm>
            <a:off x="4704715" y="117475"/>
            <a:ext cx="2040255" cy="658495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p>
            <a:pPr algn="ctr" defTabSz="9137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kern="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</a:rPr>
              <a:t>模型应用</a:t>
            </a:r>
            <a:endParaRPr lang="zh-CN" altLang="en-US" sz="3200" b="1" kern="0" dirty="0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58645" y="6261100"/>
            <a:ext cx="3176270" cy="6502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 baseline="30000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charset="-122"/>
              </a:rPr>
              <a:t>配置溶液量多，可多次使用，但溶液体积过大</a:t>
            </a:r>
            <a:endParaRPr lang="zh-CN" altLang="en-US" sz="2800" b="1" baseline="30000">
              <a:solidFill>
                <a:srgbClr val="FF0000"/>
              </a:solidFill>
              <a:uFillTx/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506460" y="6245225"/>
            <a:ext cx="3176270" cy="6502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 baseline="30000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charset="-122"/>
              </a:rPr>
              <a:t>配置溶液量少，但溶液体积较难测量</a:t>
            </a:r>
            <a:endParaRPr lang="zh-CN" altLang="en-US" sz="2800" b="1" baseline="30000">
              <a:solidFill>
                <a:srgbClr val="FF0000"/>
              </a:solidFill>
              <a:uFillTx/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122545" y="6251575"/>
            <a:ext cx="3176270" cy="6502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 baseline="30000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charset="-122"/>
              </a:rPr>
              <a:t>配置溶液量适中，溶液体积适中，测量方便</a:t>
            </a:r>
            <a:endParaRPr lang="zh-CN" altLang="en-US" sz="2800" b="1" baseline="30000">
              <a:solidFill>
                <a:srgbClr val="FF0000"/>
              </a:solidFill>
              <a:uFillTx/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6"/>
            </p:custDataLst>
          </p:nvPr>
        </p:nvSpPr>
        <p:spPr>
          <a:xfrm>
            <a:off x="2733040" y="5452110"/>
            <a:ext cx="193230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250 mL</a:t>
            </a:r>
            <a:r>
              <a:rPr lang="en-US" altLang="zh-CN" sz="20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0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烧杯</a:t>
            </a:r>
            <a:endParaRPr lang="zh-CN" altLang="en-US" sz="2000" b="1">
              <a:solidFill>
                <a:srgbClr val="FF0000"/>
              </a:solidFill>
              <a:uFillTx/>
              <a:latin typeface="Times New Roman" panose="02020603050405020304" charset="0"/>
              <a:ea typeface="微软雅黑" panose="020B0503020204020204" charset="-122"/>
              <a:sym typeface="+mn-ea"/>
            </a:endParaRPr>
          </a:p>
          <a:p>
            <a:r>
              <a:rPr lang="zh-CN" altLang="en-US" sz="20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250 mL</a:t>
            </a:r>
            <a:r>
              <a:rPr lang="en-US" altLang="zh-CN" sz="20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0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量筒</a:t>
            </a:r>
            <a:endParaRPr lang="zh-CN" altLang="en-US" sz="2000" b="1" baseline="30000">
              <a:solidFill>
                <a:srgbClr val="FF0000"/>
              </a:solidFill>
              <a:uFillTx/>
              <a:latin typeface="Times New Roman" panose="0202060305040502030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7"/>
            </p:custDataLst>
          </p:nvPr>
        </p:nvSpPr>
        <p:spPr>
          <a:xfrm>
            <a:off x="5861685" y="5452110"/>
            <a:ext cx="193230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250 mL</a:t>
            </a:r>
            <a:r>
              <a:rPr lang="en-US" altLang="zh-CN" sz="20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0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烧杯</a:t>
            </a:r>
            <a:endParaRPr lang="zh-CN" altLang="en-US" sz="2000" b="1">
              <a:solidFill>
                <a:srgbClr val="FF0000"/>
              </a:solidFill>
              <a:uFillTx/>
              <a:latin typeface="Times New Roman" panose="02020603050405020304" charset="0"/>
              <a:ea typeface="微软雅黑" panose="020B0503020204020204" charset="-122"/>
              <a:sym typeface="+mn-ea"/>
            </a:endParaRPr>
          </a:p>
          <a:p>
            <a:r>
              <a:rPr lang="en-US" altLang="zh-CN" sz="20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10</a:t>
            </a:r>
            <a:r>
              <a:rPr lang="zh-CN" altLang="en-US" sz="20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0 mL</a:t>
            </a:r>
            <a:r>
              <a:rPr lang="en-US" altLang="zh-CN" sz="20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0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量筒</a:t>
            </a:r>
            <a:endParaRPr lang="zh-CN" altLang="en-US" sz="2000" b="1" baseline="30000">
              <a:solidFill>
                <a:srgbClr val="FF0000"/>
              </a:solidFill>
              <a:uFillTx/>
              <a:latin typeface="Times New Roman" panose="0202060305040502030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8"/>
            </p:custDataLst>
          </p:nvPr>
        </p:nvSpPr>
        <p:spPr>
          <a:xfrm>
            <a:off x="9065895" y="5442585"/>
            <a:ext cx="193230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100</a:t>
            </a:r>
            <a:r>
              <a:rPr lang="zh-CN" altLang="en-US" sz="20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 mL</a:t>
            </a:r>
            <a:r>
              <a:rPr lang="en-US" altLang="zh-CN" sz="20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0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烧杯</a:t>
            </a:r>
            <a:endParaRPr lang="zh-CN" altLang="en-US" sz="2000" b="1">
              <a:solidFill>
                <a:srgbClr val="FF0000"/>
              </a:solidFill>
              <a:uFillTx/>
              <a:latin typeface="Times New Roman" panose="02020603050405020304" charset="0"/>
              <a:ea typeface="微软雅黑" panose="020B0503020204020204" charset="-122"/>
              <a:sym typeface="+mn-ea"/>
            </a:endParaRPr>
          </a:p>
          <a:p>
            <a:r>
              <a:rPr lang="en-US" altLang="zh-CN" sz="20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10</a:t>
            </a:r>
            <a:r>
              <a:rPr lang="zh-CN" altLang="en-US" sz="20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0 mL</a:t>
            </a:r>
            <a:r>
              <a:rPr lang="en-US" altLang="zh-CN" sz="20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0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量筒</a:t>
            </a:r>
            <a:endParaRPr lang="zh-CN" altLang="en-US" sz="2000" b="1" baseline="30000">
              <a:solidFill>
                <a:srgbClr val="FF0000"/>
              </a:solidFill>
              <a:uFillTx/>
              <a:latin typeface="Times New Roman" panose="0202060305040502030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9" name="矩形 18"/>
          <p:cNvSpPr/>
          <p:nvPr>
            <p:custDataLst>
              <p:tags r:id="rId9"/>
            </p:custDataLst>
          </p:nvPr>
        </p:nvSpPr>
        <p:spPr>
          <a:xfrm>
            <a:off x="5123180" y="2797175"/>
            <a:ext cx="3231515" cy="3992880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8" grpId="0"/>
      <p:bldP spid="13" grpId="0"/>
      <p:bldP spid="12" grpId="0"/>
      <p:bldP spid="15" grpId="0"/>
      <p:bldP spid="16" grpId="0"/>
      <p:bldP spid="17" grpId="0"/>
      <p:bldP spid="19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22250" y="1668145"/>
            <a:ext cx="1085342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ct val="150000"/>
              </a:lnSpc>
            </a:pP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实验用品</a:t>
            </a:r>
            <a:r>
              <a:rPr lang="en-US" altLang="zh-CN" sz="2400" b="1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:</a:t>
            </a:r>
            <a:r>
              <a:rPr lang="en-US" altLang="zh-CN" sz="2400" b="1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硝酸钾固体、托盘天平、药匙、</a:t>
            </a:r>
            <a:r>
              <a:rPr lang="zh-CN" altLang="en-US" sz="24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250 mL</a:t>
            </a:r>
            <a:r>
              <a:rPr lang="zh-CN" altLang="en-US" sz="24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烧杯</a:t>
            </a: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、</a:t>
            </a:r>
            <a:r>
              <a:rPr lang="zh-CN" altLang="en-US" sz="24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100 mL</a:t>
            </a:r>
            <a:r>
              <a:rPr lang="zh-CN" altLang="en-US" sz="24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量筒</a:t>
            </a: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 、玻璃棒、试剂瓶、标签</a:t>
            </a:r>
            <a:endParaRPr lang="zh-CN" altLang="en-US" sz="2400" b="1">
              <a:solidFill>
                <a:schemeClr val="accent2">
                  <a:lumMod val="50000"/>
                </a:schemeClr>
              </a:solidFill>
              <a:uFillTx/>
              <a:latin typeface="Times New Roman" panose="0202060305040502030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1" name="文本框 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2250" y="1047115"/>
            <a:ext cx="10853420" cy="674370"/>
          </a:xfrm>
          <a:prstGeom prst="rect">
            <a:avLst/>
          </a:prstGeom>
          <a:solidFill>
            <a:srgbClr val="EEE8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 algn="ctr" fontAlgn="auto"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</a:rPr>
              <a:t>实验</a:t>
            </a:r>
            <a:r>
              <a:rPr sz="2800" b="1">
                <a:solidFill>
                  <a:srgbClr val="FF0000"/>
                </a:solidFill>
                <a:uFillTx/>
                <a:latin typeface="+mn-lt"/>
                <a:ea typeface="+mn-ea"/>
                <a:cs typeface="+mn-ea"/>
                <a:sym typeface="+mn-lt"/>
              </a:rPr>
              <a:t>方案二</a:t>
            </a:r>
            <a:r>
              <a:rPr lang="zh-CN" sz="2800" b="1">
                <a:solidFill>
                  <a:schemeClr val="accent2">
                    <a:lumMod val="75000"/>
                  </a:schemeClr>
                </a:solidFill>
                <a:uFillTx/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zh-CN" altLang="en-US" sz="2800" b="1">
                <a:solidFill>
                  <a:schemeClr val="accent2">
                    <a:lumMod val="50000"/>
                  </a:schemeClr>
                </a:solidFill>
                <a:uFillTx/>
                <a:latin typeface="Times New Roman" panose="02020603050405020304" charset="0"/>
                <a:ea typeface="微软雅黑" panose="020B0503020204020204" charset="-122"/>
                <a:sym typeface="+mn-lt"/>
              </a:rPr>
              <a:t>含 97 mL 水的溶质质量分数为 3% 的硝酸钾溶液</a:t>
            </a:r>
            <a:endParaRPr lang="zh-CN" altLang="en-US" sz="2800" b="1">
              <a:solidFill>
                <a:schemeClr val="accent2">
                  <a:lumMod val="50000"/>
                </a:schemeClr>
              </a:solidFill>
              <a:uFillTx/>
              <a:latin typeface="Times New Roman" panose="02020603050405020304" charset="0"/>
              <a:ea typeface="微软雅黑" panose="020B0503020204020204" charset="-122"/>
              <a:sym typeface="+mn-lt"/>
            </a:endParaRPr>
          </a:p>
        </p:txBody>
      </p:sp>
      <p:sp>
        <p:nvSpPr>
          <p:cNvPr id="7" name="圆角矩形 6"/>
          <p:cNvSpPr/>
          <p:nvPr>
            <p:custDataLst>
              <p:tags r:id="rId4"/>
            </p:custDataLst>
          </p:nvPr>
        </p:nvSpPr>
        <p:spPr bwMode="auto">
          <a:xfrm>
            <a:off x="4704715" y="117475"/>
            <a:ext cx="2040255" cy="658495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p>
            <a:pPr algn="ctr" defTabSz="9137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kern="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</a:rPr>
              <a:t>模型应用</a:t>
            </a:r>
            <a:endParaRPr lang="zh-CN" altLang="en-US" sz="3200" b="1" kern="0" dirty="0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pic>
        <p:nvPicPr>
          <p:cNvPr id="2" name="图片 1" descr="微信图片_20240105060635"/>
          <p:cNvPicPr>
            <a:picLocks noChangeAspect="1"/>
          </p:cNvPicPr>
          <p:nvPr/>
        </p:nvPicPr>
        <p:blipFill>
          <a:blip r:embed="rId5"/>
          <a:srcRect l="-776" t="6812" b="5115"/>
          <a:stretch>
            <a:fillRect/>
          </a:stretch>
        </p:blipFill>
        <p:spPr>
          <a:xfrm>
            <a:off x="5495290" y="2373630"/>
            <a:ext cx="6096635" cy="3996690"/>
          </a:xfrm>
          <a:prstGeom prst="rect">
            <a:avLst/>
          </a:prstGeom>
        </p:spPr>
      </p:pic>
      <p:graphicFrame>
        <p:nvGraphicFramePr>
          <p:cNvPr id="6" name="表格 1"/>
          <p:cNvGraphicFramePr>
            <a:graphicFrameLocks noGrp="1"/>
          </p:cNvGraphicFramePr>
          <p:nvPr/>
        </p:nvGraphicFramePr>
        <p:xfrm>
          <a:off x="557530" y="2956560"/>
          <a:ext cx="11027410" cy="3215005"/>
        </p:xfrm>
        <a:graphic>
          <a:graphicData uri="http://schemas.openxmlformats.org/drawingml/2006/table">
            <a:tbl>
              <a:tblPr/>
              <a:tblGrid>
                <a:gridCol w="1251585"/>
                <a:gridCol w="3252470"/>
              </a:tblGrid>
              <a:tr h="814705"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 ea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400" b="1">
                          <a:solidFill>
                            <a:schemeClr val="accent2">
                              <a:lumMod val="75000"/>
                            </a:schemeClr>
                          </a:solidFill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步骤</a:t>
                      </a:r>
                      <a:endParaRPr lang="zh-CN" altLang="en-US" sz="2400" b="1">
                        <a:solidFill>
                          <a:schemeClr val="accent2">
                            <a:lumMod val="75000"/>
                          </a:schemeClr>
                        </a:solidFill>
                        <a:uFillTx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 vert="horz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 ea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b="1">
                          <a:solidFill>
                            <a:schemeClr val="accent2">
                              <a:lumMod val="75000"/>
                            </a:schemeClr>
                          </a:solidFill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方案二</a:t>
                      </a:r>
                      <a:endParaRPr sz="2000" b="1">
                        <a:solidFill>
                          <a:schemeClr val="accent2">
                            <a:lumMod val="75000"/>
                          </a:schemeClr>
                        </a:solidFill>
                        <a:uFillTx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lvl="0" algn="ctr" ea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b="1">
                          <a:solidFill>
                            <a:schemeClr val="accent2">
                              <a:lumMod val="75000"/>
                            </a:schemeClr>
                          </a:solidFill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（可供</a:t>
                      </a:r>
                      <a:r>
                        <a:rPr lang="en-US" altLang="zh-CN" sz="2000" b="1">
                          <a:solidFill>
                            <a:schemeClr val="accent2">
                              <a:lumMod val="75000"/>
                            </a:schemeClr>
                          </a:solidFill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5</a:t>
                      </a:r>
                      <a:r>
                        <a:rPr sz="2000" b="1">
                          <a:solidFill>
                            <a:schemeClr val="accent2">
                              <a:lumMod val="75000"/>
                            </a:schemeClr>
                          </a:solidFill>
                          <a:uFillTx/>
                          <a:latin typeface="+mn-lt"/>
                          <a:ea typeface="+mn-ea"/>
                          <a:cs typeface="+mn-ea"/>
                          <a:sym typeface="+mn-lt"/>
                        </a:rPr>
                        <a:t>次使用）</a:t>
                      </a:r>
                      <a:endParaRPr lang="en-US" altLang="zh-CN" sz="2000" b="1">
                        <a:solidFill>
                          <a:schemeClr val="accent2">
                            <a:lumMod val="75000"/>
                          </a:schemeClr>
                        </a:solidFill>
                        <a:uFillTx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 vert="horz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785495"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 ea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+mn-lt"/>
                        </a:rPr>
                        <a:t>明确</a:t>
                      </a:r>
                      <a:endParaRPr sz="2000" b="1">
                        <a:solidFill>
                          <a:schemeClr val="tx2">
                            <a:lumMod val="7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ea"/>
                        <a:sym typeface="+mn-lt"/>
                      </a:endParaRPr>
                    </a:p>
                    <a:p>
                      <a:pPr lvl="0" algn="ctr" ea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+mn-lt"/>
                        </a:rPr>
                        <a:t>实验目的</a:t>
                      </a:r>
                      <a:endParaRPr sz="2000" b="1">
                        <a:solidFill>
                          <a:schemeClr val="tx2">
                            <a:lumMod val="7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ea"/>
                        <a:sym typeface="+mn-lt"/>
                      </a:endParaRPr>
                    </a:p>
                  </a:txBody>
                  <a:tcPr marL="68580" marR="68580" marT="34290" marB="34290" vert="horz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 ea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+mn-lt"/>
                        </a:rPr>
                        <a:t>配制含</a:t>
                      </a:r>
                      <a:r>
                        <a:rPr lang="en-US" altLang="zh-CN" sz="20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+mn-lt"/>
                        </a:rPr>
                        <a:t> </a:t>
                      </a:r>
                      <a:r>
                        <a:rPr sz="20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+mn-lt"/>
                        </a:rPr>
                        <a:t>97 mL</a:t>
                      </a:r>
                      <a:r>
                        <a:rPr lang="en-US" altLang="zh-CN" sz="20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+mn-lt"/>
                        </a:rPr>
                        <a:t> </a:t>
                      </a:r>
                      <a:r>
                        <a:rPr sz="20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+mn-lt"/>
                        </a:rPr>
                        <a:t>水的溶质质量分数为 3% 的硝酸钾溶液</a:t>
                      </a:r>
                      <a:endParaRPr sz="2000" b="1">
                        <a:solidFill>
                          <a:schemeClr val="tx2">
                            <a:lumMod val="7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ea"/>
                        <a:sym typeface="+mn-lt"/>
                      </a:endParaRPr>
                    </a:p>
                  </a:txBody>
                  <a:tcPr marL="68580" marR="68580" marT="34290" marB="34290" vert="horz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800100"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 eaLnBrk="0" hangingPunct="0">
                        <a:lnSpc>
                          <a:spcPct val="120000"/>
                        </a:lnSpc>
                        <a:buNone/>
                      </a:pPr>
                      <a:r>
                        <a:rPr sz="20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+mn-lt"/>
                        </a:rPr>
                        <a:t>选择</a:t>
                      </a:r>
                      <a:endParaRPr sz="2000" b="1">
                        <a:solidFill>
                          <a:schemeClr val="tx2">
                            <a:lumMod val="7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ea"/>
                        <a:sym typeface="+mn-lt"/>
                      </a:endParaRPr>
                    </a:p>
                    <a:p>
                      <a:pPr lvl="0" algn="ctr" eaLnBrk="0" hangingPunct="0">
                        <a:lnSpc>
                          <a:spcPct val="120000"/>
                        </a:lnSpc>
                        <a:buNone/>
                      </a:pPr>
                      <a:r>
                        <a:rPr sz="20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+mn-lt"/>
                        </a:rPr>
                        <a:t>实验试剂</a:t>
                      </a:r>
                      <a:endParaRPr sz="2000" b="1">
                        <a:solidFill>
                          <a:schemeClr val="tx2">
                            <a:lumMod val="7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ea"/>
                        <a:sym typeface="+mn-lt"/>
                      </a:endParaRPr>
                    </a:p>
                  </a:txBody>
                  <a:tcPr marL="68580" marR="68580" marT="34290" marB="34290" vert="horz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 eaLnBrk="0" hangingPunct="0">
                        <a:lnSpc>
                          <a:spcPct val="120000"/>
                        </a:lnSpc>
                      </a:pPr>
                      <a:r>
                        <a:rPr sz="20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+mn-lt"/>
                        </a:rPr>
                        <a:t>3 g 硝酸钾</a:t>
                      </a:r>
                      <a:endParaRPr sz="2000" b="1">
                        <a:solidFill>
                          <a:schemeClr val="tx2">
                            <a:lumMod val="7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ea"/>
                        <a:sym typeface="+mn-lt"/>
                      </a:endParaRPr>
                    </a:p>
                    <a:p>
                      <a:pPr lvl="0" algn="ctr" ea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+mn-lt"/>
                        </a:rPr>
                        <a:t>97 mL 水</a:t>
                      </a:r>
                      <a:endParaRPr sz="2000" b="1">
                        <a:solidFill>
                          <a:schemeClr val="tx2">
                            <a:lumMod val="7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ea"/>
                        <a:sym typeface="+mn-lt"/>
                      </a:endParaRPr>
                    </a:p>
                  </a:txBody>
                  <a:tcPr marL="68580" marR="68580" marT="34290" marB="34290" vert="horz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551815">
                <a:tc>
                  <a:txBody>
                    <a:bodyPr/>
                    <a:p>
                      <a:pPr lvl="0" algn="ctr" eaLnBrk="0" fontAlgn="base" hangingPunct="0">
                        <a:lnSpc>
                          <a:spcPct val="120000"/>
                        </a:lnSpc>
                        <a:buClrTx/>
                        <a:buSzTx/>
                        <a:buNone/>
                      </a:pPr>
                      <a:r>
                        <a:rPr lang="zh-CN" altLang="en-US" sz="20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+mn-lt"/>
                        </a:rPr>
                        <a:t>选择</a:t>
                      </a:r>
                      <a:endParaRPr lang="zh-CN" altLang="en-US" sz="2000" b="1">
                        <a:solidFill>
                          <a:schemeClr val="tx2">
                            <a:lumMod val="7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ea"/>
                        <a:sym typeface="+mn-lt"/>
                      </a:endParaRPr>
                    </a:p>
                    <a:p>
                      <a:pPr lvl="0" algn="ctr" eaLnBrk="0" fontAlgn="base" hangingPunct="0">
                        <a:lnSpc>
                          <a:spcPct val="120000"/>
                        </a:lnSpc>
                        <a:buClrTx/>
                        <a:buSzTx/>
                        <a:buNone/>
                      </a:pPr>
                      <a:r>
                        <a:rPr lang="zh-CN" altLang="en-US" sz="20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+mn-lt"/>
                        </a:rPr>
                        <a:t>实验仪器</a:t>
                      </a:r>
                      <a:endParaRPr lang="zh-CN" altLang="en-US" sz="2000" b="1">
                        <a:solidFill>
                          <a:schemeClr val="tx2">
                            <a:lumMod val="7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ea"/>
                        <a:sym typeface="+mn-lt"/>
                      </a:endParaRPr>
                    </a:p>
                  </a:txBody>
                  <a:tcPr marL="68580" marR="68580" marT="34290" marB="34290" vert="horz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lvl="0" algn="ctr" ea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zh-CN" sz="2800" b="1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 vert="horz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6" name="文本框 15"/>
          <p:cNvSpPr txBox="1"/>
          <p:nvPr>
            <p:custDataLst>
              <p:tags r:id="rId6"/>
            </p:custDataLst>
          </p:nvPr>
        </p:nvSpPr>
        <p:spPr>
          <a:xfrm>
            <a:off x="2517775" y="5433695"/>
            <a:ext cx="193230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250 mL</a:t>
            </a:r>
            <a:r>
              <a:rPr lang="en-US" altLang="zh-CN" sz="20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0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烧杯</a:t>
            </a:r>
            <a:endParaRPr lang="zh-CN" altLang="en-US" sz="2000" b="1">
              <a:solidFill>
                <a:srgbClr val="FF0000"/>
              </a:solidFill>
              <a:uFillTx/>
              <a:latin typeface="Times New Roman" panose="02020603050405020304" charset="0"/>
              <a:ea typeface="微软雅黑" panose="020B0503020204020204" charset="-122"/>
              <a:sym typeface="+mn-ea"/>
            </a:endParaRPr>
          </a:p>
          <a:p>
            <a:r>
              <a:rPr lang="en-US" altLang="zh-CN" sz="20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10</a:t>
            </a:r>
            <a:r>
              <a:rPr lang="zh-CN" altLang="en-US" sz="20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0 mL</a:t>
            </a:r>
            <a:r>
              <a:rPr lang="en-US" altLang="zh-CN" sz="20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0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量筒</a:t>
            </a:r>
            <a:endParaRPr lang="zh-CN" altLang="en-US" sz="2000" b="1" baseline="30000">
              <a:solidFill>
                <a:srgbClr val="FF0000"/>
              </a:solidFill>
              <a:uFillTx/>
              <a:latin typeface="Times New Roman" panose="02020603050405020304" charset="0"/>
              <a:ea typeface="微软雅黑" panose="020B0503020204020204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rcRect l="8302" t="41932" r="-447" b="11351"/>
          <a:stretch>
            <a:fillRect/>
          </a:stretch>
        </p:blipFill>
        <p:spPr>
          <a:xfrm>
            <a:off x="8904605" y="2373630"/>
            <a:ext cx="2736215" cy="139255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8635" y="1127760"/>
            <a:ext cx="6917690" cy="674370"/>
          </a:xfrm>
          <a:prstGeom prst="rect">
            <a:avLst/>
          </a:prstGeom>
          <a:solidFill>
            <a:srgbClr val="EEE8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 algn="ctr" fontAlgn="auto">
              <a:lnSpc>
                <a:spcPct val="120000"/>
              </a:lnSpc>
            </a:pPr>
            <a:r>
              <a:rPr lang="zh-CN" altLang="en-US" sz="2800" b="1">
                <a:solidFill>
                  <a:srgbClr val="995F37"/>
                </a:solidFill>
                <a:latin typeface="Times New Roman" panose="02020603050405020304" charset="0"/>
                <a:ea typeface="微软雅黑" panose="020B0503020204020204" charset="-122"/>
              </a:rPr>
              <a:t>配制溶质质量分数为</a:t>
            </a:r>
            <a:r>
              <a:rPr lang="en-US" altLang="zh-CN" sz="2800" b="1">
                <a:solidFill>
                  <a:srgbClr val="995F37"/>
                </a:solidFill>
                <a:latin typeface="Times New Roman" panose="02020603050405020304" charset="0"/>
                <a:ea typeface="微软雅黑" panose="020B0503020204020204" charset="-122"/>
              </a:rPr>
              <a:t> 3% </a:t>
            </a:r>
            <a:r>
              <a:rPr lang="zh-CN" altLang="en-US" sz="2800" b="1">
                <a:solidFill>
                  <a:srgbClr val="995F37"/>
                </a:solidFill>
                <a:latin typeface="Times New Roman" panose="02020603050405020304" charset="0"/>
                <a:ea typeface="微软雅黑" panose="020B0503020204020204" charset="-122"/>
              </a:rPr>
              <a:t>的硝酸钾溶液</a:t>
            </a:r>
            <a:endParaRPr lang="zh-CN" altLang="en-US" sz="2800" b="1">
              <a:solidFill>
                <a:srgbClr val="995F37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6725" y="1771650"/>
            <a:ext cx="946213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ct val="150000"/>
              </a:lnSpc>
            </a:pPr>
            <a:r>
              <a:rPr lang="zh-CN" altLang="en-US" sz="2400" b="1">
                <a:solidFill>
                  <a:schemeClr val="tx2">
                    <a:lumMod val="75000"/>
                  </a:schemeClr>
                </a:solidFill>
              </a:rPr>
              <a:t>实施实验方案</a:t>
            </a:r>
            <a:endParaRPr lang="zh-CN" altLang="en-US" sz="2400" b="1">
              <a:solidFill>
                <a:schemeClr val="tx2">
                  <a:lumMod val="75000"/>
                </a:schemeClr>
              </a:solidFill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400" b="1">
                <a:solidFill>
                  <a:schemeClr val="tx2">
                    <a:lumMod val="75000"/>
                  </a:schemeClr>
                </a:solidFill>
              </a:rPr>
              <a:t>1.</a:t>
            </a:r>
            <a:r>
              <a:rPr lang="zh-CN" altLang="en-US" sz="2400" b="1">
                <a:solidFill>
                  <a:srgbClr val="FF0000"/>
                </a:solidFill>
              </a:rPr>
              <a:t>计算</a:t>
            </a:r>
            <a:r>
              <a:rPr lang="en-US" altLang="zh-CN" sz="2400" b="1">
                <a:solidFill>
                  <a:srgbClr val="FF0000"/>
                </a:solidFill>
              </a:rPr>
              <a:t> </a:t>
            </a:r>
            <a:r>
              <a:rPr lang="zh-CN" altLang="en-US" sz="2400" b="1">
                <a:solidFill>
                  <a:srgbClr val="FF0000"/>
                </a:solidFill>
              </a:rPr>
              <a:t>:</a:t>
            </a:r>
            <a:r>
              <a:rPr lang="en-US" altLang="zh-CN" sz="2400" b="1">
                <a:solidFill>
                  <a:srgbClr val="FF0000"/>
                </a:solidFill>
              </a:rPr>
              <a:t> </a:t>
            </a:r>
            <a:r>
              <a:rPr lang="zh-CN" altLang="en-US" sz="2400" b="1">
                <a:solidFill>
                  <a:schemeClr val="tx2">
                    <a:lumMod val="75000"/>
                  </a:schemeClr>
                </a:solidFill>
              </a:rPr>
              <a:t>根据实际需要计算出所需的硝酸钾的质量和水的体积；</a:t>
            </a:r>
            <a:endParaRPr lang="zh-CN" altLang="en-US" sz="2400" b="1">
              <a:solidFill>
                <a:schemeClr val="tx2">
                  <a:lumMod val="75000"/>
                </a:schemeClr>
              </a:solidFill>
            </a:endParaRPr>
          </a:p>
          <a:p>
            <a:pPr indent="0" fontAlgn="auto">
              <a:lnSpc>
                <a:spcPct val="150000"/>
              </a:lnSpc>
            </a:pPr>
            <a:endParaRPr lang="zh-CN" altLang="en-US" sz="2400" b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6725" y="2974975"/>
            <a:ext cx="111925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50000"/>
              </a:lnSpc>
            </a:pPr>
            <a:r>
              <a:rPr lang="zh-CN" altLang="en-US" sz="2400" b="1">
                <a:solidFill>
                  <a:schemeClr val="tx2">
                    <a:lumMod val="75000"/>
                  </a:schemeClr>
                </a:solidFill>
                <a:sym typeface="+mn-ea"/>
              </a:rPr>
              <a:t>2.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称量 :</a:t>
            </a:r>
            <a:r>
              <a:rPr lang="zh-CN" altLang="en-US" sz="2400" b="1">
                <a:solidFill>
                  <a:schemeClr val="tx2">
                    <a:lumMod val="75000"/>
                  </a:schemeClr>
                </a:solidFill>
                <a:sym typeface="+mn-ea"/>
              </a:rPr>
              <a:t> 用托盘天平称量所需质量的硝酸钾，倒入烧杯中;用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合适规格的量筒</a:t>
            </a:r>
            <a:r>
              <a:rPr lang="zh-CN" altLang="en-US" sz="2400" b="1">
                <a:solidFill>
                  <a:schemeClr val="tx2">
                    <a:lumMod val="75000"/>
                  </a:schemeClr>
                </a:solidFill>
                <a:sym typeface="+mn-ea"/>
              </a:rPr>
              <a:t>量取所需体积的水；</a:t>
            </a:r>
            <a:endParaRPr lang="zh-CN" altLang="en-US" sz="2400" b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66725" y="4218305"/>
            <a:ext cx="115277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50000"/>
              </a:lnSpc>
            </a:pPr>
            <a:r>
              <a:rPr lang="zh-CN" altLang="en-US" sz="2400" b="1">
                <a:solidFill>
                  <a:schemeClr val="tx2">
                    <a:lumMod val="75000"/>
                  </a:schemeClr>
                </a:solidFill>
                <a:sym typeface="+mn-ea"/>
              </a:rPr>
              <a:t>3.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溶解</a:t>
            </a:r>
            <a:r>
              <a:rPr lang="en-US" altLang="zh-CN" sz="2400" b="1">
                <a:solidFill>
                  <a:srgbClr val="FF0000"/>
                </a:solidFill>
                <a:sym typeface="+mn-ea"/>
              </a:rPr>
              <a:t> 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:</a:t>
            </a:r>
            <a:r>
              <a:rPr lang="en-US" altLang="zh-CN" sz="2400" b="1">
                <a:solidFill>
                  <a:schemeClr val="tx2">
                    <a:lumMod val="75000"/>
                  </a:schemeClr>
                </a:solidFill>
                <a:sym typeface="+mn-ea"/>
              </a:rPr>
              <a:t> </a:t>
            </a:r>
            <a:r>
              <a:rPr lang="zh-CN" altLang="en-US" sz="2400" b="1">
                <a:solidFill>
                  <a:schemeClr val="tx2">
                    <a:lumMod val="75000"/>
                  </a:schemeClr>
                </a:solidFill>
                <a:sym typeface="+mn-ea"/>
              </a:rPr>
              <a:t>将量筒里的水注入盛有硝酸钾的烧杯中，并用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玻璃棒搅拌</a:t>
            </a:r>
            <a:r>
              <a:rPr lang="zh-CN" altLang="en-US" sz="2400" b="1">
                <a:solidFill>
                  <a:schemeClr val="tx2">
                    <a:lumMod val="75000"/>
                  </a:schemeClr>
                </a:solidFill>
                <a:sym typeface="+mn-ea"/>
              </a:rPr>
              <a:t>使硝酸钾充分溶解；</a:t>
            </a:r>
            <a:endParaRPr lang="zh-CN" altLang="en-US" sz="2400" b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6725" y="4907915"/>
            <a:ext cx="113715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50000"/>
              </a:lnSpc>
            </a:pPr>
            <a:r>
              <a:rPr lang="zh-CN" altLang="en-US" sz="2400" b="1">
                <a:solidFill>
                  <a:schemeClr val="tx2">
                    <a:lumMod val="75000"/>
                  </a:schemeClr>
                </a:solidFill>
                <a:sym typeface="+mn-ea"/>
              </a:rPr>
              <a:t>4.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装瓶</a:t>
            </a:r>
            <a:r>
              <a:rPr lang="en-US" altLang="zh-CN" sz="2400" b="1">
                <a:solidFill>
                  <a:srgbClr val="FF0000"/>
                </a:solidFill>
                <a:sym typeface="+mn-ea"/>
              </a:rPr>
              <a:t> 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:</a:t>
            </a:r>
            <a:r>
              <a:rPr lang="en-US" altLang="zh-CN" sz="2400" b="1">
                <a:solidFill>
                  <a:schemeClr val="tx2">
                    <a:lumMod val="75000"/>
                  </a:schemeClr>
                </a:solidFill>
                <a:sym typeface="+mn-ea"/>
              </a:rPr>
              <a:t> </a:t>
            </a:r>
            <a:r>
              <a:rPr lang="zh-CN" altLang="en-US" sz="2400" b="1">
                <a:solidFill>
                  <a:schemeClr val="tx2">
                    <a:lumMod val="75000"/>
                  </a:schemeClr>
                </a:solidFill>
                <a:sym typeface="+mn-ea"/>
              </a:rPr>
              <a:t>把上述硝酸钾溶液装入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贴有试剂名称和溶质质量分数标签</a:t>
            </a:r>
            <a:r>
              <a:rPr lang="zh-CN" altLang="en-US" sz="2400" b="1">
                <a:solidFill>
                  <a:schemeClr val="tx2">
                    <a:lumMod val="75000"/>
                  </a:schemeClr>
                </a:solidFill>
                <a:sym typeface="+mn-ea"/>
              </a:rPr>
              <a:t>的试剂瓶中，盖好瓶塞，放到指定的液体试剂柜中。</a:t>
            </a:r>
            <a:endParaRPr lang="zh-CN" altLang="en-US" sz="2400" b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圆角矩形 6"/>
          <p:cNvSpPr/>
          <p:nvPr>
            <p:custDataLst>
              <p:tags r:id="rId3"/>
            </p:custDataLst>
          </p:nvPr>
        </p:nvSpPr>
        <p:spPr bwMode="auto">
          <a:xfrm>
            <a:off x="4704715" y="117475"/>
            <a:ext cx="2040255" cy="658495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p>
            <a:pPr algn="ctr" defTabSz="9137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kern="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</a:rPr>
              <a:t>模型应用</a:t>
            </a:r>
            <a:endParaRPr lang="zh-CN" altLang="en-US" sz="3200" b="1" kern="0" dirty="0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Freeform 24"/>
          <p:cNvSpPr/>
          <p:nvPr>
            <p:custDataLst>
              <p:tags r:id="rId2"/>
            </p:custDataLst>
          </p:nvPr>
        </p:nvSpPr>
        <p:spPr bwMode="auto">
          <a:xfrm>
            <a:off x="128905" y="144145"/>
            <a:ext cx="8099425" cy="505460"/>
          </a:xfrm>
          <a:custGeom>
            <a:avLst/>
            <a:gdLst>
              <a:gd name="T0" fmla="*/ 91 w 8683"/>
              <a:gd name="T1" fmla="*/ 0 h 865"/>
              <a:gd name="T2" fmla="*/ 8591 w 8683"/>
              <a:gd name="T3" fmla="*/ 0 h 865"/>
              <a:gd name="T4" fmla="*/ 8683 w 8683"/>
              <a:gd name="T5" fmla="*/ 91 h 865"/>
              <a:gd name="T6" fmla="*/ 8683 w 8683"/>
              <a:gd name="T7" fmla="*/ 774 h 865"/>
              <a:gd name="T8" fmla="*/ 8591 w 8683"/>
              <a:gd name="T9" fmla="*/ 865 h 865"/>
              <a:gd name="T10" fmla="*/ 91 w 8683"/>
              <a:gd name="T11" fmla="*/ 865 h 865"/>
              <a:gd name="T12" fmla="*/ 0 w 8683"/>
              <a:gd name="T13" fmla="*/ 774 h 865"/>
              <a:gd name="T14" fmla="*/ 0 w 8683"/>
              <a:gd name="T15" fmla="*/ 91 h 865"/>
              <a:gd name="T16" fmla="*/ 91 w 8683"/>
              <a:gd name="T17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83" h="865">
                <a:moveTo>
                  <a:pt x="91" y="0"/>
                </a:moveTo>
                <a:lnTo>
                  <a:pt x="8591" y="0"/>
                </a:lnTo>
                <a:cubicBezTo>
                  <a:pt x="8642" y="0"/>
                  <a:pt x="8683" y="41"/>
                  <a:pt x="8683" y="91"/>
                </a:cubicBezTo>
                <a:lnTo>
                  <a:pt x="8683" y="774"/>
                </a:lnTo>
                <a:cubicBezTo>
                  <a:pt x="8683" y="824"/>
                  <a:pt x="8642" y="865"/>
                  <a:pt x="8591" y="865"/>
                </a:cubicBezTo>
                <a:lnTo>
                  <a:pt x="91" y="865"/>
                </a:lnTo>
                <a:cubicBezTo>
                  <a:pt x="41" y="865"/>
                  <a:pt x="0" y="824"/>
                  <a:pt x="0" y="774"/>
                </a:cubicBezTo>
                <a:lnTo>
                  <a:pt x="0" y="91"/>
                </a:lnTo>
                <a:cubicBezTo>
                  <a:pt x="0" y="41"/>
                  <a:pt x="41" y="0"/>
                  <a:pt x="91" y="0"/>
                </a:cubicBez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5476A9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ctr"/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新科粤版 初中化学 九年级下册  第七单元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 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第三章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 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第一课时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 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8" name="矩形 2"/>
          <p:cNvSpPr/>
          <p:nvPr>
            <p:custDataLst>
              <p:tags r:id="rId3"/>
            </p:custDataLst>
          </p:nvPr>
        </p:nvSpPr>
        <p:spPr>
          <a:xfrm flipV="1">
            <a:off x="1268095" y="2365375"/>
            <a:ext cx="10923905" cy="2618105"/>
          </a:xfrm>
          <a:prstGeom prst="foldedCorner">
            <a:avLst>
              <a:gd name="adj" fmla="val 28130"/>
            </a:avLst>
          </a:prstGeom>
          <a:solidFill>
            <a:srgbClr val="5476A9"/>
          </a:solidFill>
          <a:ln w="9525">
            <a:noFill/>
          </a:ln>
        </p:spPr>
        <p:txBody>
          <a:bodyPr lIns="121917" tIns="60958" rIns="121917" bIns="60958" anchor="ctr"/>
          <a:p>
            <a:pPr algn="ctr" defTabSz="685800">
              <a:buFont typeface="Arial" panose="020B0604020202020204" pitchFamily="34" charset="0"/>
              <a:buNone/>
            </a:pPr>
            <a:endParaRPr lang="zh-CN" altLang="zh-CN" sz="13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/>
          <p:nvPr>
            <p:custDataLst>
              <p:tags r:id="rId4"/>
            </p:custDataLst>
          </p:nvPr>
        </p:nvSpPr>
        <p:spPr>
          <a:xfrm>
            <a:off x="186055" y="2306955"/>
            <a:ext cx="10926445" cy="1976120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 anchor="t">
            <a:noAutofit/>
          </a:bodyPr>
          <a:p>
            <a:pPr indent="0" algn="r" fontAlgn="auto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8800" b="1" spc="500" dirty="0">
                <a:solidFill>
                  <a:srgbClr val="FFFFFF"/>
                </a:solidFill>
                <a:uFillTx/>
                <a:ea typeface="微软雅黑" panose="020B0503020204020204" charset="-122"/>
                <a:sym typeface="Arial" panose="020B0604020202020204" pitchFamily="34" charset="0"/>
              </a:rPr>
              <a:t>溶液浓稀的表示</a:t>
            </a:r>
            <a:br>
              <a:rPr lang="zh-CN" altLang="en-US" sz="8800" b="1" spc="500" dirty="0">
                <a:solidFill>
                  <a:srgbClr val="FFFFFF"/>
                </a:solidFill>
                <a:uFillTx/>
                <a:ea typeface="微软雅黑" panose="020B0503020204020204" charset="-122"/>
                <a:sym typeface="Arial" panose="020B0604020202020204" pitchFamily="34" charset="0"/>
              </a:rPr>
            </a:br>
            <a:endParaRPr lang="zh-CN" altLang="en-US" sz="8800" b="1" spc="500" dirty="0">
              <a:solidFill>
                <a:srgbClr val="FFFFFF"/>
              </a:solidFill>
              <a:uFillTx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866890" y="4338320"/>
            <a:ext cx="532511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 dirty="0">
                <a:solidFill>
                  <a:srgbClr val="FFFFFF"/>
                </a:solidFill>
                <a:ea typeface="微软雅黑" panose="020B0503020204020204" charset="-122"/>
                <a:sym typeface="Arial" panose="020B0604020202020204" pitchFamily="34" charset="0"/>
              </a:rPr>
              <a:t>——</a:t>
            </a:r>
            <a:r>
              <a:rPr lang="zh-CN" altLang="en-US" sz="3200" b="1" dirty="0">
                <a:solidFill>
                  <a:srgbClr val="FFFFFF"/>
                </a:solidFill>
                <a:ea typeface="微软雅黑" panose="020B0503020204020204" charset="-122"/>
                <a:sym typeface="Arial" panose="020B0604020202020204" pitchFamily="34" charset="0"/>
              </a:rPr>
              <a:t>基于模型建构视角</a:t>
            </a:r>
            <a:endParaRPr lang="zh-CN" altLang="en-US" sz="3200" b="1" dirty="0">
              <a:solidFill>
                <a:srgbClr val="FFFFFF"/>
              </a:solidFill>
              <a:ea typeface="微软雅黑" panose="020B0503020204020204" charset="-122"/>
              <a:sym typeface="Arial" panose="020B0604020202020204" pitchFamily="34" charset="0"/>
            </a:endParaRPr>
          </a:p>
          <a:p>
            <a:endParaRPr lang="zh-CN" altLang="en-US" sz="3200" b="1" dirty="0">
              <a:solidFill>
                <a:srgbClr val="FFFFFF"/>
              </a:solidFill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1790" y="1127760"/>
            <a:ext cx="2853055" cy="674370"/>
          </a:xfrm>
          <a:prstGeom prst="rect">
            <a:avLst/>
          </a:prstGeom>
          <a:solidFill>
            <a:srgbClr val="EEE8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 algn="ctr" fontAlgn="auto">
              <a:lnSpc>
                <a:spcPct val="120000"/>
              </a:lnSpc>
            </a:pPr>
            <a:r>
              <a:rPr lang="zh-CN" altLang="en-US" sz="2800" b="1">
                <a:solidFill>
                  <a:srgbClr val="995F37"/>
                </a:solidFill>
                <a:latin typeface="Times New Roman" panose="02020603050405020304" charset="0"/>
                <a:ea typeface="微软雅黑" panose="020B0503020204020204" charset="-122"/>
              </a:rPr>
              <a:t>生活中的浓度</a:t>
            </a:r>
            <a:endParaRPr lang="zh-CN" altLang="en-US" sz="2800" b="1">
              <a:solidFill>
                <a:srgbClr val="995F37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7780" y="2401570"/>
            <a:ext cx="2333625" cy="27533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672671" y="5366658"/>
            <a:ext cx="141605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r>
              <a:rPr lang="zh-CN" altLang="en-US" sz="2400" b="1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喷洒药水</a:t>
            </a:r>
            <a:endParaRPr lang="zh-CN" altLang="en-US" sz="2400" b="1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017000" y="2624455"/>
            <a:ext cx="2661285" cy="23069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药液太稀不能杀死害虫和病菌，但药液太浓又会毒害农作物或树木</a:t>
            </a:r>
            <a:endParaRPr lang="en-US" altLang="zh-CN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/>
          <p:nvPr>
            <p:custDataLst>
              <p:tags r:id="rId7"/>
            </p:custDataLst>
          </p:nvPr>
        </p:nvPicPr>
        <p:blipFill>
          <a:blip r:embed="rId8"/>
          <a:srcRect l="17896" t="3634" r="20384" b="23639"/>
          <a:stretch>
            <a:fillRect/>
          </a:stretch>
        </p:blipFill>
        <p:spPr>
          <a:xfrm>
            <a:off x="1642446" y="2157721"/>
            <a:ext cx="2637155" cy="33375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1756112" y="5627996"/>
            <a:ext cx="245364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0.9%</a:t>
            </a:r>
            <a:r>
              <a:rPr lang="zh-CN" altLang="en-US" sz="2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的生理盐水</a:t>
            </a:r>
            <a:endParaRPr lang="zh-CN" altLang="en-US" sz="24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6" name="圆角矩形 5"/>
          <p:cNvSpPr/>
          <p:nvPr>
            <p:custDataLst>
              <p:tags r:id="rId10"/>
            </p:custDataLst>
          </p:nvPr>
        </p:nvSpPr>
        <p:spPr bwMode="auto">
          <a:xfrm>
            <a:off x="7028180" y="117475"/>
            <a:ext cx="1988820" cy="658495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p>
            <a:pPr algn="ctr" defTabSz="9137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kern="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</a:rPr>
              <a:t>模型拓展</a:t>
            </a:r>
            <a:endParaRPr lang="zh-CN" altLang="en-US" sz="3200" b="1" kern="0" dirty="0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8635" y="1127760"/>
            <a:ext cx="2853055" cy="674370"/>
          </a:xfrm>
          <a:prstGeom prst="rect">
            <a:avLst/>
          </a:prstGeom>
          <a:solidFill>
            <a:srgbClr val="EEE8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 algn="ctr" fontAlgn="auto">
              <a:lnSpc>
                <a:spcPct val="120000"/>
              </a:lnSpc>
            </a:pPr>
            <a:r>
              <a:rPr lang="zh-CN" altLang="en-US" sz="2800" b="1">
                <a:solidFill>
                  <a:srgbClr val="995F37"/>
                </a:solidFill>
                <a:latin typeface="Times New Roman" panose="02020603050405020304" charset="0"/>
                <a:ea typeface="微软雅黑" panose="020B0503020204020204" charset="-122"/>
              </a:rPr>
              <a:t>生活中的浓度</a:t>
            </a:r>
            <a:endParaRPr lang="zh-CN" altLang="en-US" sz="2800" b="1">
              <a:solidFill>
                <a:srgbClr val="995F37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73029" y="1184159"/>
            <a:ext cx="709168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体积分数也是一种表示溶液组成的方法</a:t>
            </a:r>
            <a:endParaRPr lang="zh-CN" altLang="en-US" sz="3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434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7550" y="1873250"/>
            <a:ext cx="10122535" cy="17532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2000" b="1">
                <a:latin typeface="宋体" panose="02010600030101010101" pitchFamily="2" charset="-122"/>
              </a:rPr>
              <a:t>    </a:t>
            </a:r>
            <a:r>
              <a:rPr lang="zh-CN" altLang="en-US" sz="2400" b="1">
                <a:latin typeface="宋体" panose="02010600030101010101" pitchFamily="2" charset="-122"/>
              </a:rPr>
              <a:t>白酒包装上面都标有“度数”，如</a:t>
            </a:r>
            <a:r>
              <a:rPr lang="en-US" altLang="zh-CN" sz="2400" b="1">
                <a:latin typeface="宋体" panose="02010600030101010101" pitchFamily="2" charset="-122"/>
              </a:rPr>
              <a:t>53</a:t>
            </a:r>
            <a:r>
              <a:rPr lang="zh-CN" altLang="en-US" sz="2400" b="1">
                <a:latin typeface="宋体" panose="02010600030101010101" pitchFamily="2" charset="-122"/>
              </a:rPr>
              <a:t>度（</a:t>
            </a:r>
            <a:r>
              <a:rPr lang="en-US" altLang="zh-CN" sz="2400" b="1">
                <a:latin typeface="宋体" panose="02010600030101010101" pitchFamily="2" charset="-122"/>
              </a:rPr>
              <a:t>53°</a:t>
            </a:r>
            <a:r>
              <a:rPr lang="zh-CN" altLang="en-US" sz="2400" b="1">
                <a:latin typeface="宋体" panose="02010600030101010101" pitchFamily="2" charset="-122"/>
              </a:rPr>
              <a:t>）的茅台酒。白酒的“度”实际上是白酒中酒精的含量，这里的</a:t>
            </a:r>
            <a:r>
              <a:rPr lang="zh-CN" altLang="en-US" sz="2400" b="1">
                <a:solidFill>
                  <a:srgbClr val="C00000"/>
                </a:solidFill>
                <a:latin typeface="宋体" panose="02010600030101010101" pitchFamily="2" charset="-122"/>
              </a:rPr>
              <a:t>含量不是质量分数，而是体积分数</a:t>
            </a:r>
            <a:r>
              <a:rPr lang="zh-CN" altLang="en-US" sz="2400" b="1">
                <a:latin typeface="宋体" panose="02010600030101010101" pitchFamily="2" charset="-122"/>
              </a:rPr>
              <a:t>，即酒精和水的体积比为</a:t>
            </a:r>
            <a:r>
              <a:rPr lang="en-US" altLang="zh-CN" sz="2400" b="1">
                <a:latin typeface="宋体" panose="02010600030101010101" pitchFamily="2" charset="-122"/>
              </a:rPr>
              <a:t>53</a:t>
            </a:r>
            <a:r>
              <a:rPr lang="zh-CN" altLang="en-US" sz="2400" b="1">
                <a:latin typeface="宋体" panose="02010600030101010101" pitchFamily="2" charset="-122"/>
              </a:rPr>
              <a:t>：</a:t>
            </a:r>
            <a:r>
              <a:rPr lang="en-US" altLang="zh-CN" sz="2400" b="1">
                <a:latin typeface="宋体" panose="02010600030101010101" pitchFamily="2" charset="-122"/>
              </a:rPr>
              <a:t>47</a:t>
            </a:r>
            <a:r>
              <a:rPr lang="zh-CN" altLang="en-US" sz="2400" b="1">
                <a:latin typeface="宋体" panose="02010600030101010101" pitchFamily="2" charset="-122"/>
              </a:rPr>
              <a:t>。</a:t>
            </a:r>
            <a:endParaRPr lang="zh-CN" altLang="en-US" sz="2400" b="1">
              <a:latin typeface="宋体" panose="02010600030101010101" pitchFamily="2" charset="-122"/>
            </a:endParaRPr>
          </a:p>
        </p:txBody>
      </p:sp>
      <p:pic>
        <p:nvPicPr>
          <p:cNvPr id="12" name="图片 14341" descr="茅台酒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"/>
          <a:srcRect l="23840" t="15894" r="21855" b="6401"/>
          <a:stretch>
            <a:fillRect/>
          </a:stretch>
        </p:blipFill>
        <p:spPr bwMode="auto">
          <a:xfrm>
            <a:off x="6462505" y="3837371"/>
            <a:ext cx="2867025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表格 13"/>
          <p:cNvGraphicFramePr>
            <a:graphicFrameLocks noGrp="1"/>
          </p:cNvGraphicFramePr>
          <p:nvPr>
            <p:custDataLst>
              <p:tags r:id="rId7"/>
            </p:custDataLst>
          </p:nvPr>
        </p:nvGraphicFramePr>
        <p:xfrm>
          <a:off x="1549193" y="3902050"/>
          <a:ext cx="4378325" cy="2508250"/>
        </p:xfrm>
        <a:graphic>
          <a:graphicData uri="http://schemas.openxmlformats.org/drawingml/2006/table">
            <a:tbl>
              <a:tblPr/>
              <a:tblGrid>
                <a:gridCol w="1861185"/>
                <a:gridCol w="2517140"/>
              </a:tblGrid>
              <a:tr h="449580">
                <a:tc>
                  <a:txBody>
                    <a:bodyPr wrap="square"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600" b="1">
                          <a:latin typeface="宋体" panose="02010600030101010101" pitchFamily="2" charset="-122"/>
                        </a:rPr>
                        <a:t>品牌</a:t>
                      </a:r>
                      <a:endParaRPr lang="zh-CN" altLang="en-US" sz="1600" b="1">
                        <a:latin typeface="宋体" panose="02010600030101010101" pitchFamily="2" charset="-122"/>
                      </a:endParaRPr>
                    </a:p>
                  </a:txBody>
                  <a:tcPr vert="horz" anchor="ctr">
                    <a:lnL w="0" cap="flat" cmpd="sng">
                      <a:solidFill>
                        <a:srgbClr val="CECECE"/>
                      </a:solidFill>
                      <a:prstDash val="solid"/>
                      <a:headEnd type="none" w="med" len="med"/>
                      <a:tailEnd type="none" w="med" len="med"/>
                    </a:lnL>
                    <a:lnR w="0" cap="flat" cmpd="sng">
                      <a:solidFill>
                        <a:srgbClr val="CECECE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CECECE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CECECE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600" b="1">
                          <a:solidFill>
                            <a:srgbClr val="3333FF"/>
                          </a:solidFill>
                          <a:latin typeface="宋体" panose="02010600030101010101" pitchFamily="2" charset="-122"/>
                        </a:rPr>
                        <a:t>53</a:t>
                      </a:r>
                      <a:r>
                        <a:rPr lang="zh-CN" altLang="en-US" sz="1600" b="1">
                          <a:solidFill>
                            <a:srgbClr val="3333FF"/>
                          </a:solidFill>
                          <a:latin typeface="宋体" panose="02010600030101010101" pitchFamily="2" charset="-122"/>
                        </a:rPr>
                        <a:t>度茅台</a:t>
                      </a:r>
                      <a:endParaRPr lang="zh-CN" altLang="en-US" sz="1600" b="1">
                        <a:solidFill>
                          <a:srgbClr val="3333FF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ctr">
                    <a:lnL w="0" cap="flat" cmpd="sng">
                      <a:solidFill>
                        <a:srgbClr val="CECECE"/>
                      </a:solidFill>
                      <a:prstDash val="solid"/>
                      <a:headEnd type="none" w="med" len="med"/>
                      <a:tailEnd type="none" w="med" len="med"/>
                    </a:lnL>
                    <a:lnR w="0" cap="flat" cmpd="sng">
                      <a:solidFill>
                        <a:srgbClr val="CECECE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CECECE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CECECE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945">
                <a:tc>
                  <a:txBody>
                    <a:bodyPr wrap="square"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600" b="1">
                          <a:latin typeface="宋体" panose="02010600030101010101" pitchFamily="2" charset="-122"/>
                        </a:rPr>
                        <a:t>卫生许可证</a:t>
                      </a:r>
                      <a:endParaRPr lang="zh-CN" altLang="en-US" sz="1600" b="1">
                        <a:latin typeface="宋体" panose="02010600030101010101" pitchFamily="2" charset="-122"/>
                      </a:endParaRPr>
                    </a:p>
                  </a:txBody>
                  <a:tcPr vert="horz" anchor="ctr">
                    <a:lnL w="0" cap="flat" cmpd="sng">
                      <a:solidFill>
                        <a:srgbClr val="CECECE"/>
                      </a:solidFill>
                      <a:prstDash val="solid"/>
                      <a:headEnd type="none" w="med" len="med"/>
                      <a:tailEnd type="none" w="med" len="med"/>
                    </a:lnL>
                    <a:lnR w="0" cap="flat" cmpd="sng">
                      <a:solidFill>
                        <a:srgbClr val="CECECE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CECECE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CECECE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600" b="1">
                          <a:latin typeface="宋体" panose="02010600030101010101" pitchFamily="2" charset="-122"/>
                        </a:rPr>
                        <a:t>QS110015010349</a:t>
                      </a:r>
                      <a:endParaRPr lang="zh-CN" altLang="en-US" sz="1600" b="1">
                        <a:latin typeface="宋体" panose="02010600030101010101" pitchFamily="2" charset="-122"/>
                      </a:endParaRPr>
                    </a:p>
                  </a:txBody>
                  <a:tcPr vert="horz" anchor="ctr">
                    <a:lnL w="0" cap="flat" cmpd="sng">
                      <a:solidFill>
                        <a:srgbClr val="CECECE"/>
                      </a:solidFill>
                      <a:prstDash val="solid"/>
                      <a:headEnd type="none" w="med" len="med"/>
                      <a:tailEnd type="none" w="med" len="med"/>
                    </a:lnL>
                    <a:lnR w="0" cap="flat" cmpd="sng">
                      <a:solidFill>
                        <a:srgbClr val="CECECE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CECECE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CECECE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215">
                <a:tc>
                  <a:txBody>
                    <a:bodyPr wrap="square"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600" b="1">
                          <a:latin typeface="宋体" panose="02010600030101010101" pitchFamily="2" charset="-122"/>
                        </a:rPr>
                        <a:t>净重</a:t>
                      </a:r>
                      <a:endParaRPr lang="zh-CN" altLang="en-US" sz="1600" b="1">
                        <a:latin typeface="宋体" panose="02010600030101010101" pitchFamily="2" charset="-122"/>
                      </a:endParaRPr>
                    </a:p>
                  </a:txBody>
                  <a:tcPr vert="horz" anchor="ctr">
                    <a:lnL w="0" cap="flat" cmpd="sng">
                      <a:solidFill>
                        <a:srgbClr val="CECECE"/>
                      </a:solidFill>
                      <a:prstDash val="solid"/>
                      <a:headEnd type="none" w="med" len="med"/>
                      <a:tailEnd type="none" w="med" len="med"/>
                    </a:lnL>
                    <a:lnR w="0" cap="flat" cmpd="sng">
                      <a:solidFill>
                        <a:srgbClr val="CECECE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CECECE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CECECE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600" b="1">
                          <a:latin typeface="宋体" panose="02010600030101010101" pitchFamily="2" charset="-122"/>
                        </a:rPr>
                        <a:t>500</a:t>
                      </a:r>
                      <a:r>
                        <a:rPr lang="zh-CN" altLang="en-US" sz="1600" b="1">
                          <a:latin typeface="宋体" panose="02010600030101010101" pitchFamily="2" charset="-122"/>
                        </a:rPr>
                        <a:t>（</a:t>
                      </a:r>
                      <a:r>
                        <a:rPr lang="en-US" altLang="zh-CN" sz="1600" b="1">
                          <a:latin typeface="宋体" panose="02010600030101010101" pitchFamily="2" charset="-122"/>
                        </a:rPr>
                        <a:t>ml</a:t>
                      </a:r>
                      <a:r>
                        <a:rPr lang="zh-CN" altLang="en-US" sz="1600" b="1">
                          <a:latin typeface="宋体" panose="02010600030101010101" pitchFamily="2" charset="-122"/>
                        </a:rPr>
                        <a:t>）</a:t>
                      </a:r>
                      <a:endParaRPr lang="zh-CN" altLang="en-US" sz="1600" b="1">
                        <a:latin typeface="宋体" panose="02010600030101010101" pitchFamily="2" charset="-122"/>
                      </a:endParaRPr>
                    </a:p>
                  </a:txBody>
                  <a:tcPr vert="horz" anchor="ctr">
                    <a:lnL w="0" cap="flat" cmpd="sng">
                      <a:solidFill>
                        <a:srgbClr val="CECECE"/>
                      </a:solidFill>
                      <a:prstDash val="solid"/>
                      <a:headEnd type="none" w="med" len="med"/>
                      <a:tailEnd type="none" w="med" len="med"/>
                    </a:lnL>
                    <a:lnR w="0" cap="flat" cmpd="sng">
                      <a:solidFill>
                        <a:srgbClr val="CECECE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CECECE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CECECE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945">
                <a:tc>
                  <a:txBody>
                    <a:bodyPr wrap="square"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600" b="1">
                          <a:solidFill>
                            <a:srgbClr val="3333FF"/>
                          </a:solidFill>
                          <a:latin typeface="宋体" panose="02010600030101010101" pitchFamily="2" charset="-122"/>
                        </a:rPr>
                        <a:t>酒精含量</a:t>
                      </a:r>
                      <a:endParaRPr lang="zh-CN" altLang="en-US" sz="1600" b="1">
                        <a:solidFill>
                          <a:srgbClr val="3333FF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ctr">
                    <a:lnL w="0" cap="flat" cmpd="sng">
                      <a:solidFill>
                        <a:srgbClr val="CECECE"/>
                      </a:solidFill>
                      <a:prstDash val="solid"/>
                      <a:headEnd type="none" w="med" len="med"/>
                      <a:tailEnd type="none" w="med" len="med"/>
                    </a:lnL>
                    <a:lnR w="0" cap="flat" cmpd="sng">
                      <a:solidFill>
                        <a:srgbClr val="CECECE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CECECE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CECECE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600" b="1">
                          <a:solidFill>
                            <a:srgbClr val="3333FF"/>
                          </a:solidFill>
                          <a:latin typeface="宋体" panose="02010600030101010101" pitchFamily="2" charset="-122"/>
                        </a:rPr>
                        <a:t>53</a:t>
                      </a:r>
                      <a:r>
                        <a:rPr lang="zh-CN" altLang="en-US" sz="1600" b="1">
                          <a:solidFill>
                            <a:srgbClr val="3333FF"/>
                          </a:solidFill>
                          <a:latin typeface="宋体" panose="02010600030101010101" pitchFamily="2" charset="-122"/>
                        </a:rPr>
                        <a:t>（％）</a:t>
                      </a:r>
                      <a:endParaRPr lang="zh-CN" altLang="en-US" sz="1600" b="1">
                        <a:solidFill>
                          <a:srgbClr val="3333FF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ctr">
                    <a:lnL w="0" cap="flat" cmpd="sng">
                      <a:solidFill>
                        <a:srgbClr val="CECECE"/>
                      </a:solidFill>
                      <a:prstDash val="solid"/>
                      <a:headEnd type="none" w="med" len="med"/>
                      <a:tailEnd type="none" w="med" len="med"/>
                    </a:lnL>
                    <a:lnR w="0" cap="flat" cmpd="sng">
                      <a:solidFill>
                        <a:srgbClr val="CECECE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CECECE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CECECE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0565">
                <a:tc>
                  <a:txBody>
                    <a:bodyPr wrap="square"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600" b="1">
                          <a:latin typeface="宋体" panose="02010600030101010101" pitchFamily="2" charset="-122"/>
                        </a:rPr>
                        <a:t>生产厂家</a:t>
                      </a:r>
                      <a:endParaRPr lang="zh-CN" altLang="en-US" sz="1600" b="1">
                        <a:latin typeface="宋体" panose="02010600030101010101" pitchFamily="2" charset="-122"/>
                      </a:endParaRPr>
                    </a:p>
                  </a:txBody>
                  <a:tcPr vert="horz" anchor="ctr">
                    <a:lnL w="0" cap="flat" cmpd="sng">
                      <a:solidFill>
                        <a:srgbClr val="CECECE"/>
                      </a:solidFill>
                      <a:prstDash val="solid"/>
                      <a:headEnd type="none" w="med" len="med"/>
                      <a:tailEnd type="none" w="med" len="med"/>
                    </a:lnL>
                    <a:lnR w="0" cap="flat" cmpd="sng">
                      <a:solidFill>
                        <a:srgbClr val="CECECE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CECECE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CECECE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600" b="1">
                          <a:latin typeface="宋体" panose="02010600030101010101" pitchFamily="2" charset="-122"/>
                        </a:rPr>
                        <a:t>贵州茅台股份有限公司</a:t>
                      </a:r>
                      <a:endParaRPr lang="zh-CN" altLang="en-US" sz="1600" b="1">
                        <a:latin typeface="宋体" panose="02010600030101010101" pitchFamily="2" charset="-122"/>
                      </a:endParaRPr>
                    </a:p>
                  </a:txBody>
                  <a:tcPr vert="horz" anchor="ctr">
                    <a:lnL w="0" cap="flat" cmpd="sng">
                      <a:solidFill>
                        <a:srgbClr val="CECECE"/>
                      </a:solidFill>
                      <a:prstDash val="solid"/>
                      <a:headEnd type="none" w="med" len="med"/>
                      <a:tailEnd type="none" w="med" len="med"/>
                    </a:lnL>
                    <a:lnR w="0" cap="flat" cmpd="sng">
                      <a:solidFill>
                        <a:srgbClr val="CECECE"/>
                      </a:solidFill>
                      <a:prstDash val="solid"/>
                      <a:headEnd type="none" w="med" len="med"/>
                      <a:tailEnd type="none" w="med" len="med"/>
                    </a:lnR>
                    <a:lnT w="0" cap="flat" cmpd="sng">
                      <a:solidFill>
                        <a:srgbClr val="CECECE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>
                      <a:solidFill>
                        <a:srgbClr val="CECECE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圆角矩形 5"/>
          <p:cNvSpPr/>
          <p:nvPr>
            <p:custDataLst>
              <p:tags r:id="rId8"/>
            </p:custDataLst>
          </p:nvPr>
        </p:nvSpPr>
        <p:spPr bwMode="auto">
          <a:xfrm>
            <a:off x="7028180" y="117475"/>
            <a:ext cx="1988820" cy="658495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p>
            <a:pPr algn="ctr" defTabSz="9137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kern="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</a:rPr>
              <a:t>模型拓展</a:t>
            </a:r>
            <a:endParaRPr lang="zh-CN" altLang="en-US" sz="3200" b="1" kern="0" dirty="0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</p:spTree>
    <p:custDataLst>
      <p:tags r:id="rId9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左大括号 1"/>
          <p:cNvSpPr/>
          <p:nvPr>
            <p:custDataLst>
              <p:tags r:id="rId2"/>
            </p:custDataLst>
          </p:nvPr>
        </p:nvSpPr>
        <p:spPr>
          <a:xfrm>
            <a:off x="2040890" y="2423795"/>
            <a:ext cx="433070" cy="2912745"/>
          </a:xfrm>
          <a:prstGeom prst="leftBrace">
            <a:avLst>
              <a:gd name="adj1" fmla="val 57464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07594" y="3387616"/>
            <a:ext cx="1655762" cy="833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kumimoji="1" sz="20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zh-CN" altLang="en-US" sz="2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</a:rPr>
              <a:t>溶质的</a:t>
            </a:r>
            <a:endParaRPr lang="zh-CN" altLang="en-US" sz="2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</a:endParaRPr>
          </a:p>
          <a:p>
            <a:pPr>
              <a:defRPr/>
            </a:pPr>
            <a:r>
              <a:rPr lang="zh-CN" altLang="en-US" sz="2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</a:rPr>
              <a:t>质量分数</a:t>
            </a:r>
            <a:endParaRPr lang="zh-CN" altLang="en-US" sz="2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62022" y="4953544"/>
            <a:ext cx="1551593" cy="4867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kumimoji="1" sz="26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zh-CN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</a:rPr>
              <a:t>实验操作</a:t>
            </a:r>
            <a:endParaRPr lang="zh-CN" alt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641002" y="2180484"/>
            <a:ext cx="1076073" cy="48677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kumimoji="1" sz="20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zh-CN" altLang="en-US" sz="2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</a:rPr>
              <a:t>概念</a:t>
            </a:r>
            <a:endParaRPr lang="zh-CN" altLang="en-US" sz="2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149864" y="2183967"/>
            <a:ext cx="3883521" cy="49011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  <a:effectLst>
            <a:outerShdw blurRad="50800" dist="38100" dir="5400000" algn="t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kumimoji="1" sz="26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zh-CN" altLang="en-US" b="1">
                <a:latin typeface="微软雅黑" panose="020B0503020204020204" charset="-122"/>
                <a:sym typeface="微软雅黑" panose="020B0503020204020204" charset="-122"/>
              </a:rPr>
              <a:t>溶质质量与溶液质量之比</a:t>
            </a:r>
            <a:endParaRPr lang="zh-CN" altLang="en-US" b="1">
              <a:latin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5" name="组合 14"/>
          <p:cNvGrpSpPr/>
          <p:nvPr>
            <p:custDataLst>
              <p:tags r:id="rId7"/>
            </p:custDataLst>
          </p:nvPr>
        </p:nvGrpSpPr>
        <p:grpSpPr>
          <a:xfrm>
            <a:off x="4170068" y="3006402"/>
            <a:ext cx="5703332" cy="1085485"/>
            <a:chOff x="5384256" y="2360672"/>
            <a:chExt cx="5703332" cy="1085485"/>
          </a:xfrm>
        </p:grpSpPr>
        <p:sp>
          <p:nvSpPr>
            <p:cNvPr id="16" name="Text Box 8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384256" y="2377830"/>
              <a:ext cx="5405493" cy="106832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noFill/>
            </a:ln>
            <a:effectLst>
              <a:outerShdw blurRad="50800" dist="38100" dir="5400000" algn="t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ctr" eaLnBrk="1" fontAlgn="auto" hangingPunct="1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</a:defRPr>
              </a:lvl9pPr>
            </a:lstStyle>
            <a:p>
              <a:pPr algn="l"/>
              <a:r>
                <a:rPr lang="zh-CN" altLang="en-US" b="1">
                  <a:latin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rPr>
                <a:t>溶质的质量分数</a:t>
              </a:r>
              <a:r>
                <a:rPr lang="en-US" altLang="zh-CN" b="1">
                  <a:latin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rPr>
                <a:t>=</a:t>
              </a:r>
              <a:endParaRPr lang="zh-CN" altLang="en-US" b="1">
                <a:latin typeface="微软雅黑" panose="020B0503020204020204" charset="-122"/>
                <a:cs typeface="微软雅黑" panose="020B0503020204020204" charset="-122"/>
                <a:sym typeface="微软雅黑" panose="020B0503020204020204" charset="-122"/>
              </a:endParaRPr>
            </a:p>
          </p:txBody>
        </p:sp>
        <p:grpSp>
          <p:nvGrpSpPr>
            <p:cNvPr id="17" name="组合 16"/>
            <p:cNvGrpSpPr/>
            <p:nvPr>
              <p:custDataLst>
                <p:tags r:id="rId9"/>
              </p:custDataLst>
            </p:nvPr>
          </p:nvGrpSpPr>
          <p:grpSpPr>
            <a:xfrm>
              <a:off x="8112224" y="2360672"/>
              <a:ext cx="2975364" cy="1050219"/>
              <a:chOff x="6465792" y="3238242"/>
              <a:chExt cx="2975364" cy="1050219"/>
            </a:xfrm>
          </p:grpSpPr>
          <p:sp>
            <p:nvSpPr>
              <p:cNvPr id="18" name="Rectangle 5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6465792" y="3238242"/>
                <a:ext cx="1503680" cy="4914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2600"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charset="0"/>
                  </a:rPr>
                  <a:t>溶质质量</a:t>
                </a:r>
                <a:endParaRPr lang="zh-CN" altLang="en-US" sz="2600">
                  <a:latin typeface="微软雅黑" panose="020B0503020204020204" charset="-122"/>
                  <a:ea typeface="微软雅黑" panose="020B0503020204020204" charset="-122"/>
                  <a:cs typeface="Times New Roman" panose="02020603050405020304" charset="0"/>
                </a:endParaRPr>
              </a:p>
            </p:txBody>
          </p:sp>
          <p:sp>
            <p:nvSpPr>
              <p:cNvPr id="19" name="Rectangle 6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6465792" y="3796971"/>
                <a:ext cx="1503680" cy="4914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2600"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charset="0"/>
                  </a:rPr>
                  <a:t>溶液质量</a:t>
                </a:r>
                <a:endParaRPr lang="zh-CN" altLang="en-US" sz="2600">
                  <a:latin typeface="微软雅黑" panose="020B0503020204020204" charset="-122"/>
                  <a:ea typeface="微软雅黑" panose="020B0503020204020204" charset="-122"/>
                  <a:cs typeface="Times New Roman" panose="02020603050405020304" charset="0"/>
                </a:endParaRPr>
              </a:p>
            </p:txBody>
          </p:sp>
          <p:sp>
            <p:nvSpPr>
              <p:cNvPr id="20" name="Line 10"/>
              <p:cNvSpPr>
                <a:spLocks noChangeShapeType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6512924" y="3774876"/>
                <a:ext cx="143986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600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endParaRPr>
              </a:p>
            </p:txBody>
          </p:sp>
          <p:sp>
            <p:nvSpPr>
              <p:cNvPr id="22" name="Text Box 14"/>
              <p:cNvSpPr txBox="1"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8145756" y="3514524"/>
                <a:ext cx="1295400" cy="4910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zh-CN" altLang="en-US" sz="2600"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charset="0"/>
                  </a:rPr>
                  <a:t>100%</a:t>
                </a:r>
                <a:endParaRPr lang="zh-CN" altLang="en-US" sz="2600">
                  <a:latin typeface="微软雅黑" panose="020B0503020204020204" charset="-122"/>
                  <a:ea typeface="微软雅黑" panose="020B0503020204020204" charset="-122"/>
                  <a:cs typeface="Times New Roman" panose="02020603050405020304" charset="0"/>
                </a:endParaRPr>
              </a:p>
            </p:txBody>
          </p:sp>
          <p:sp>
            <p:nvSpPr>
              <p:cNvPr id="23" name="文本框 5"/>
              <p:cNvSpPr txBox="1"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7879972" y="3506316"/>
                <a:ext cx="434340" cy="4910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2600"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charset="0"/>
                  </a:rPr>
                  <a:t>×</a:t>
                </a:r>
                <a:endParaRPr lang="zh-CN" altLang="en-US" sz="2600">
                  <a:latin typeface="微软雅黑" panose="020B0503020204020204" charset="-122"/>
                  <a:ea typeface="微软雅黑" panose="020B0503020204020204" charset="-122"/>
                  <a:cs typeface="Times New Roman" panose="02020603050405020304" charset="0"/>
                </a:endParaRPr>
              </a:p>
            </p:txBody>
          </p:sp>
        </p:grpSp>
      </p:grpSp>
      <p:sp>
        <p:nvSpPr>
          <p:cNvPr id="24" name="Text Box 7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651986" y="3223003"/>
            <a:ext cx="1076073" cy="48677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kumimoji="1" sz="20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zh-CN" altLang="en-US" sz="2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</a:rPr>
              <a:t>公式</a:t>
            </a:r>
            <a:endParaRPr lang="zh-CN" altLang="en-US" sz="2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</a:endParaRPr>
          </a:p>
        </p:txBody>
      </p:sp>
      <p:sp>
        <p:nvSpPr>
          <p:cNvPr id="27" name="Text Box 8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507230" y="4947285"/>
            <a:ext cx="4575175" cy="57213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  <a:effectLst>
            <a:outerShdw blurRad="50800" dist="38100" dir="5400000" algn="t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kumimoji="1" sz="26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zh-CN" altLang="en-US" b="1">
                <a:latin typeface="微软雅黑" panose="020B0503020204020204" charset="-122"/>
                <a:sym typeface="微软雅黑" panose="020B0503020204020204" charset="-122"/>
              </a:rPr>
              <a:t>配置一定溶质质量分数的溶液</a:t>
            </a:r>
            <a:endParaRPr lang="zh-CN" altLang="en-US" b="1">
              <a:latin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4" name="文本框 53"/>
          <p:cNvSpPr txBox="1"/>
          <p:nvPr>
            <p:custDataLst>
              <p:tags r:id="rId17"/>
            </p:custDataLst>
          </p:nvPr>
        </p:nvSpPr>
        <p:spPr>
          <a:xfrm>
            <a:off x="9479280" y="2136775"/>
            <a:ext cx="22237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C00000"/>
                </a:solidFill>
              </a:rPr>
              <a:t>定性视角</a:t>
            </a:r>
            <a:endParaRPr lang="zh-CN" altLang="en-US" sz="4000" b="1">
              <a:solidFill>
                <a:srgbClr val="C00000"/>
              </a:solidFill>
            </a:endParaRPr>
          </a:p>
        </p:txBody>
      </p:sp>
      <p:sp>
        <p:nvSpPr>
          <p:cNvPr id="55" name="下箭头 54"/>
          <p:cNvSpPr/>
          <p:nvPr>
            <p:custDataLst>
              <p:tags r:id="rId18"/>
            </p:custDataLst>
          </p:nvPr>
        </p:nvSpPr>
        <p:spPr>
          <a:xfrm>
            <a:off x="10160000" y="3278505"/>
            <a:ext cx="862965" cy="1318260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6" name="文本框 55"/>
          <p:cNvSpPr txBox="1"/>
          <p:nvPr>
            <p:custDataLst>
              <p:tags r:id="rId19"/>
            </p:custDataLst>
          </p:nvPr>
        </p:nvSpPr>
        <p:spPr>
          <a:xfrm>
            <a:off x="9531985" y="4996180"/>
            <a:ext cx="22237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C00000"/>
                </a:solidFill>
              </a:rPr>
              <a:t>定量视角</a:t>
            </a:r>
            <a:endParaRPr lang="zh-CN" altLang="en-US" sz="4000" b="1">
              <a:solidFill>
                <a:srgbClr val="C00000"/>
              </a:solidFill>
            </a:endParaRPr>
          </a:p>
        </p:txBody>
      </p:sp>
      <p:sp>
        <p:nvSpPr>
          <p:cNvPr id="6" name="圆角矩形 5"/>
          <p:cNvSpPr/>
          <p:nvPr>
            <p:custDataLst>
              <p:tags r:id="rId20"/>
            </p:custDataLst>
          </p:nvPr>
        </p:nvSpPr>
        <p:spPr bwMode="auto">
          <a:xfrm>
            <a:off x="9291955" y="117475"/>
            <a:ext cx="1988820" cy="658495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p>
            <a:pPr algn="ctr" defTabSz="9137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kern="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</a:rPr>
              <a:t>模型总结</a:t>
            </a:r>
            <a:endParaRPr lang="zh-CN" altLang="en-US" sz="3200" b="1" kern="0" dirty="0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601845" y="5702935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FF0000"/>
                </a:solidFill>
                <a:sym typeface="+mn-ea"/>
              </a:rPr>
              <a:t>计算、称量、溶解、装瓶</a:t>
            </a:r>
            <a:r>
              <a:rPr lang="en-US" altLang="zh-CN" sz="2400" b="1">
                <a:solidFill>
                  <a:srgbClr val="FF0000"/>
                </a:solidFill>
                <a:sym typeface="+mn-ea"/>
              </a:rPr>
              <a:t> </a:t>
            </a:r>
            <a:endParaRPr lang="en-US" altLang="zh-CN" sz="2400" b="1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2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Freeform 24"/>
          <p:cNvSpPr/>
          <p:nvPr>
            <p:custDataLst>
              <p:tags r:id="rId2"/>
            </p:custDataLst>
          </p:nvPr>
        </p:nvSpPr>
        <p:spPr bwMode="auto">
          <a:xfrm>
            <a:off x="2560955" y="473075"/>
            <a:ext cx="6654800" cy="542290"/>
          </a:xfrm>
          <a:custGeom>
            <a:avLst/>
            <a:gdLst>
              <a:gd name="T0" fmla="*/ 91 w 8683"/>
              <a:gd name="T1" fmla="*/ 0 h 865"/>
              <a:gd name="T2" fmla="*/ 8591 w 8683"/>
              <a:gd name="T3" fmla="*/ 0 h 865"/>
              <a:gd name="T4" fmla="*/ 8683 w 8683"/>
              <a:gd name="T5" fmla="*/ 91 h 865"/>
              <a:gd name="T6" fmla="*/ 8683 w 8683"/>
              <a:gd name="T7" fmla="*/ 774 h 865"/>
              <a:gd name="T8" fmla="*/ 8591 w 8683"/>
              <a:gd name="T9" fmla="*/ 865 h 865"/>
              <a:gd name="T10" fmla="*/ 91 w 8683"/>
              <a:gd name="T11" fmla="*/ 865 h 865"/>
              <a:gd name="T12" fmla="*/ 0 w 8683"/>
              <a:gd name="T13" fmla="*/ 774 h 865"/>
              <a:gd name="T14" fmla="*/ 0 w 8683"/>
              <a:gd name="T15" fmla="*/ 91 h 865"/>
              <a:gd name="T16" fmla="*/ 91 w 8683"/>
              <a:gd name="T17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83" h="865">
                <a:moveTo>
                  <a:pt x="91" y="0"/>
                </a:moveTo>
                <a:lnTo>
                  <a:pt x="8591" y="0"/>
                </a:lnTo>
                <a:cubicBezTo>
                  <a:pt x="8642" y="0"/>
                  <a:pt x="8683" y="41"/>
                  <a:pt x="8683" y="91"/>
                </a:cubicBezTo>
                <a:lnTo>
                  <a:pt x="8683" y="774"/>
                </a:lnTo>
                <a:cubicBezTo>
                  <a:pt x="8683" y="824"/>
                  <a:pt x="8642" y="865"/>
                  <a:pt x="8591" y="865"/>
                </a:cubicBezTo>
                <a:lnTo>
                  <a:pt x="91" y="865"/>
                </a:lnTo>
                <a:cubicBezTo>
                  <a:pt x="41" y="865"/>
                  <a:pt x="0" y="824"/>
                  <a:pt x="0" y="774"/>
                </a:cubicBezTo>
                <a:lnTo>
                  <a:pt x="0" y="91"/>
                </a:lnTo>
                <a:cubicBezTo>
                  <a:pt x="0" y="41"/>
                  <a:pt x="41" y="0"/>
                  <a:pt x="91" y="0"/>
                </a:cubicBez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5476A9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ctr"/>
            <a:r>
              <a:rPr lang="zh-CN" sz="2800" b="1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溶液浓稀的表示（第一课时）</a:t>
            </a:r>
            <a:endParaRPr lang="zh-CN" sz="2800" b="1" dirty="0">
              <a:solidFill>
                <a:schemeClr val="accent1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2560955" y="1300480"/>
            <a:ext cx="6654800" cy="626745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/>
              <a:t>环节一：概念模型引入，解决本质问题</a:t>
            </a:r>
            <a:endParaRPr lang="zh-CN" altLang="en-US" sz="2800" b="1"/>
          </a:p>
        </p:txBody>
      </p:sp>
      <p:sp>
        <p:nvSpPr>
          <p:cNvPr id="6" name="圆角矩形 5"/>
          <p:cNvSpPr/>
          <p:nvPr/>
        </p:nvSpPr>
        <p:spPr>
          <a:xfrm>
            <a:off x="2560955" y="2322830"/>
            <a:ext cx="6654800" cy="626745"/>
          </a:xfrm>
          <a:prstGeom prst="roundRect">
            <a:avLst/>
          </a:prstGeom>
          <a:solidFill>
            <a:srgbClr val="5476A9"/>
          </a:solidFill>
          <a:ln>
            <a:solidFill>
              <a:srgbClr val="5476A9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/>
              <a:t>环节二：概念深度辨析，丰富模型内涵</a:t>
            </a:r>
            <a:endParaRPr lang="zh-CN" altLang="en-US" sz="2800" b="1"/>
          </a:p>
        </p:txBody>
      </p:sp>
      <p:sp>
        <p:nvSpPr>
          <p:cNvPr id="7" name="圆角矩形 6"/>
          <p:cNvSpPr/>
          <p:nvPr/>
        </p:nvSpPr>
        <p:spPr>
          <a:xfrm>
            <a:off x="2560955" y="3434080"/>
            <a:ext cx="6654800" cy="626745"/>
          </a:xfrm>
          <a:prstGeom prst="roundRect">
            <a:avLst/>
          </a:prstGeom>
          <a:solidFill>
            <a:srgbClr val="5476A9"/>
          </a:solidFill>
          <a:ln>
            <a:solidFill>
              <a:srgbClr val="5476A9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/>
              <a:t>环节三：实验方案设计，落实模型应用</a:t>
            </a:r>
            <a:endParaRPr lang="zh-CN" altLang="en-US" sz="2800" b="1"/>
          </a:p>
        </p:txBody>
      </p:sp>
      <p:sp>
        <p:nvSpPr>
          <p:cNvPr id="9" name="圆角矩形 8"/>
          <p:cNvSpPr/>
          <p:nvPr/>
        </p:nvSpPr>
        <p:spPr>
          <a:xfrm>
            <a:off x="2560955" y="4454525"/>
            <a:ext cx="6654800" cy="626745"/>
          </a:xfrm>
          <a:prstGeom prst="roundRect">
            <a:avLst/>
          </a:prstGeom>
          <a:solidFill>
            <a:srgbClr val="5476A9"/>
          </a:solidFill>
          <a:ln>
            <a:solidFill>
              <a:srgbClr val="5476A9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/>
              <a:t>环节四：拓展模型应用，解决生活问题</a:t>
            </a:r>
            <a:endParaRPr lang="zh-CN" altLang="en-US" sz="2800" b="1"/>
          </a:p>
        </p:txBody>
      </p:sp>
      <p:sp>
        <p:nvSpPr>
          <p:cNvPr id="11" name="圆角矩形 10"/>
          <p:cNvSpPr/>
          <p:nvPr/>
        </p:nvSpPr>
        <p:spPr>
          <a:xfrm>
            <a:off x="2560955" y="5567680"/>
            <a:ext cx="6654800" cy="626745"/>
          </a:xfrm>
          <a:prstGeom prst="roundRect">
            <a:avLst/>
          </a:prstGeom>
          <a:solidFill>
            <a:srgbClr val="5476A9"/>
          </a:solidFill>
          <a:ln>
            <a:solidFill>
              <a:srgbClr val="5476A9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/>
              <a:t>环节五：概念总结归纳，系统模型认知</a:t>
            </a:r>
            <a:endParaRPr lang="zh-CN" altLang="en-US" sz="2800" b="1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Freeform 24"/>
          <p:cNvSpPr/>
          <p:nvPr>
            <p:custDataLst>
              <p:tags r:id="rId2"/>
            </p:custDataLst>
          </p:nvPr>
        </p:nvSpPr>
        <p:spPr bwMode="auto">
          <a:xfrm>
            <a:off x="2560955" y="473075"/>
            <a:ext cx="6654800" cy="542290"/>
          </a:xfrm>
          <a:custGeom>
            <a:avLst/>
            <a:gdLst>
              <a:gd name="T0" fmla="*/ 91 w 8683"/>
              <a:gd name="T1" fmla="*/ 0 h 865"/>
              <a:gd name="T2" fmla="*/ 8591 w 8683"/>
              <a:gd name="T3" fmla="*/ 0 h 865"/>
              <a:gd name="T4" fmla="*/ 8683 w 8683"/>
              <a:gd name="T5" fmla="*/ 91 h 865"/>
              <a:gd name="T6" fmla="*/ 8683 w 8683"/>
              <a:gd name="T7" fmla="*/ 774 h 865"/>
              <a:gd name="T8" fmla="*/ 8591 w 8683"/>
              <a:gd name="T9" fmla="*/ 865 h 865"/>
              <a:gd name="T10" fmla="*/ 91 w 8683"/>
              <a:gd name="T11" fmla="*/ 865 h 865"/>
              <a:gd name="T12" fmla="*/ 0 w 8683"/>
              <a:gd name="T13" fmla="*/ 774 h 865"/>
              <a:gd name="T14" fmla="*/ 0 w 8683"/>
              <a:gd name="T15" fmla="*/ 91 h 865"/>
              <a:gd name="T16" fmla="*/ 91 w 8683"/>
              <a:gd name="T17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83" h="865">
                <a:moveTo>
                  <a:pt x="91" y="0"/>
                </a:moveTo>
                <a:lnTo>
                  <a:pt x="8591" y="0"/>
                </a:lnTo>
                <a:cubicBezTo>
                  <a:pt x="8642" y="0"/>
                  <a:pt x="8683" y="41"/>
                  <a:pt x="8683" y="91"/>
                </a:cubicBezTo>
                <a:lnTo>
                  <a:pt x="8683" y="774"/>
                </a:lnTo>
                <a:cubicBezTo>
                  <a:pt x="8683" y="824"/>
                  <a:pt x="8642" y="865"/>
                  <a:pt x="8591" y="865"/>
                </a:cubicBezTo>
                <a:lnTo>
                  <a:pt x="91" y="865"/>
                </a:lnTo>
                <a:cubicBezTo>
                  <a:pt x="41" y="865"/>
                  <a:pt x="0" y="824"/>
                  <a:pt x="0" y="774"/>
                </a:cubicBezTo>
                <a:lnTo>
                  <a:pt x="0" y="91"/>
                </a:lnTo>
                <a:cubicBezTo>
                  <a:pt x="0" y="41"/>
                  <a:pt x="41" y="0"/>
                  <a:pt x="91" y="0"/>
                </a:cubicBez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5476A9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ctr"/>
            <a:r>
              <a:rPr lang="zh-CN" sz="2800" b="1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溶液浓稀的表示（第一课时）</a:t>
            </a:r>
            <a:endParaRPr lang="zh-CN" sz="2800" b="1" dirty="0">
              <a:solidFill>
                <a:schemeClr val="accent1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2560955" y="1300480"/>
            <a:ext cx="6654800" cy="626745"/>
          </a:xfrm>
          <a:prstGeom prst="roundRect">
            <a:avLst/>
          </a:prstGeom>
          <a:solidFill>
            <a:srgbClr val="5476A9"/>
          </a:solidFill>
          <a:ln>
            <a:solidFill>
              <a:srgbClr val="5476A9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/>
              <a:t>环节一：概念模型引入，解决本质问题</a:t>
            </a:r>
            <a:endParaRPr lang="zh-CN" altLang="en-US" sz="2800" b="1"/>
          </a:p>
        </p:txBody>
      </p:sp>
      <p:sp>
        <p:nvSpPr>
          <p:cNvPr id="6" name="圆角矩形 5"/>
          <p:cNvSpPr/>
          <p:nvPr/>
        </p:nvSpPr>
        <p:spPr>
          <a:xfrm>
            <a:off x="2560955" y="2322830"/>
            <a:ext cx="6654800" cy="626745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/>
              <a:t>环节二：概念深度辨析，丰富模型内涵</a:t>
            </a:r>
            <a:endParaRPr lang="zh-CN" altLang="en-US" sz="2800" b="1"/>
          </a:p>
        </p:txBody>
      </p:sp>
      <p:sp>
        <p:nvSpPr>
          <p:cNvPr id="7" name="圆角矩形 6"/>
          <p:cNvSpPr/>
          <p:nvPr/>
        </p:nvSpPr>
        <p:spPr>
          <a:xfrm>
            <a:off x="2560955" y="3434080"/>
            <a:ext cx="6654800" cy="626745"/>
          </a:xfrm>
          <a:prstGeom prst="roundRect">
            <a:avLst/>
          </a:prstGeom>
          <a:solidFill>
            <a:srgbClr val="5476A9"/>
          </a:solidFill>
          <a:ln>
            <a:solidFill>
              <a:srgbClr val="5476A9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/>
              <a:t>环节三：实验方案设计，落实模型应用</a:t>
            </a:r>
            <a:endParaRPr lang="zh-CN" altLang="en-US" sz="2800" b="1"/>
          </a:p>
        </p:txBody>
      </p:sp>
      <p:sp>
        <p:nvSpPr>
          <p:cNvPr id="9" name="圆角矩形 8"/>
          <p:cNvSpPr/>
          <p:nvPr/>
        </p:nvSpPr>
        <p:spPr>
          <a:xfrm>
            <a:off x="2560955" y="4454525"/>
            <a:ext cx="6654800" cy="626745"/>
          </a:xfrm>
          <a:prstGeom prst="roundRect">
            <a:avLst/>
          </a:prstGeom>
          <a:solidFill>
            <a:srgbClr val="5476A9"/>
          </a:solidFill>
          <a:ln>
            <a:solidFill>
              <a:srgbClr val="5476A9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/>
              <a:t>环节四：拓展模型应用，解决生活问题</a:t>
            </a:r>
            <a:endParaRPr lang="zh-CN" altLang="en-US" sz="2800" b="1"/>
          </a:p>
        </p:txBody>
      </p:sp>
      <p:sp>
        <p:nvSpPr>
          <p:cNvPr id="11" name="圆角矩形 10"/>
          <p:cNvSpPr/>
          <p:nvPr/>
        </p:nvSpPr>
        <p:spPr>
          <a:xfrm>
            <a:off x="2560955" y="5567680"/>
            <a:ext cx="6654800" cy="626745"/>
          </a:xfrm>
          <a:prstGeom prst="roundRect">
            <a:avLst/>
          </a:prstGeom>
          <a:solidFill>
            <a:srgbClr val="5476A9"/>
          </a:solidFill>
          <a:ln>
            <a:solidFill>
              <a:srgbClr val="5476A9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/>
              <a:t>环节五：概念总结归纳，系统模型认知</a:t>
            </a:r>
            <a:endParaRPr lang="zh-CN" altLang="en-US" sz="2800" b="1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Freeform 24"/>
          <p:cNvSpPr/>
          <p:nvPr>
            <p:custDataLst>
              <p:tags r:id="rId2"/>
            </p:custDataLst>
          </p:nvPr>
        </p:nvSpPr>
        <p:spPr bwMode="auto">
          <a:xfrm>
            <a:off x="2560955" y="473075"/>
            <a:ext cx="6654800" cy="542290"/>
          </a:xfrm>
          <a:custGeom>
            <a:avLst/>
            <a:gdLst>
              <a:gd name="T0" fmla="*/ 91 w 8683"/>
              <a:gd name="T1" fmla="*/ 0 h 865"/>
              <a:gd name="T2" fmla="*/ 8591 w 8683"/>
              <a:gd name="T3" fmla="*/ 0 h 865"/>
              <a:gd name="T4" fmla="*/ 8683 w 8683"/>
              <a:gd name="T5" fmla="*/ 91 h 865"/>
              <a:gd name="T6" fmla="*/ 8683 w 8683"/>
              <a:gd name="T7" fmla="*/ 774 h 865"/>
              <a:gd name="T8" fmla="*/ 8591 w 8683"/>
              <a:gd name="T9" fmla="*/ 865 h 865"/>
              <a:gd name="T10" fmla="*/ 91 w 8683"/>
              <a:gd name="T11" fmla="*/ 865 h 865"/>
              <a:gd name="T12" fmla="*/ 0 w 8683"/>
              <a:gd name="T13" fmla="*/ 774 h 865"/>
              <a:gd name="T14" fmla="*/ 0 w 8683"/>
              <a:gd name="T15" fmla="*/ 91 h 865"/>
              <a:gd name="T16" fmla="*/ 91 w 8683"/>
              <a:gd name="T17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83" h="865">
                <a:moveTo>
                  <a:pt x="91" y="0"/>
                </a:moveTo>
                <a:lnTo>
                  <a:pt x="8591" y="0"/>
                </a:lnTo>
                <a:cubicBezTo>
                  <a:pt x="8642" y="0"/>
                  <a:pt x="8683" y="41"/>
                  <a:pt x="8683" y="91"/>
                </a:cubicBezTo>
                <a:lnTo>
                  <a:pt x="8683" y="774"/>
                </a:lnTo>
                <a:cubicBezTo>
                  <a:pt x="8683" y="824"/>
                  <a:pt x="8642" y="865"/>
                  <a:pt x="8591" y="865"/>
                </a:cubicBezTo>
                <a:lnTo>
                  <a:pt x="91" y="865"/>
                </a:lnTo>
                <a:cubicBezTo>
                  <a:pt x="41" y="865"/>
                  <a:pt x="0" y="824"/>
                  <a:pt x="0" y="774"/>
                </a:cubicBezTo>
                <a:lnTo>
                  <a:pt x="0" y="91"/>
                </a:lnTo>
                <a:cubicBezTo>
                  <a:pt x="0" y="41"/>
                  <a:pt x="41" y="0"/>
                  <a:pt x="91" y="0"/>
                </a:cubicBez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5476A9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ctr"/>
            <a:r>
              <a:rPr lang="zh-CN" sz="2800" b="1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溶液浓稀的表示（第一课时）</a:t>
            </a:r>
            <a:endParaRPr lang="zh-CN" sz="2800" b="1" dirty="0">
              <a:solidFill>
                <a:schemeClr val="accent1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2560955" y="1300480"/>
            <a:ext cx="6654800" cy="626745"/>
          </a:xfrm>
          <a:prstGeom prst="roundRect">
            <a:avLst/>
          </a:prstGeom>
          <a:solidFill>
            <a:srgbClr val="5476A9"/>
          </a:solidFill>
          <a:ln>
            <a:solidFill>
              <a:srgbClr val="5476A9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/>
              <a:t>环节一：概念模型引入，解决本质问题</a:t>
            </a:r>
            <a:endParaRPr lang="zh-CN" altLang="en-US" sz="2800" b="1"/>
          </a:p>
        </p:txBody>
      </p:sp>
      <p:sp>
        <p:nvSpPr>
          <p:cNvPr id="6" name="圆角矩形 5"/>
          <p:cNvSpPr/>
          <p:nvPr/>
        </p:nvSpPr>
        <p:spPr>
          <a:xfrm>
            <a:off x="2560955" y="2322830"/>
            <a:ext cx="6654800" cy="626745"/>
          </a:xfrm>
          <a:prstGeom prst="roundRect">
            <a:avLst/>
          </a:prstGeom>
          <a:solidFill>
            <a:srgbClr val="5476A9"/>
          </a:solidFill>
          <a:ln>
            <a:solidFill>
              <a:srgbClr val="5476A9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/>
              <a:t>环节二：概念深度辨析，丰富模型内涵</a:t>
            </a:r>
            <a:endParaRPr lang="zh-CN" altLang="en-US" sz="2800" b="1"/>
          </a:p>
        </p:txBody>
      </p:sp>
      <p:sp>
        <p:nvSpPr>
          <p:cNvPr id="7" name="圆角矩形 6"/>
          <p:cNvSpPr/>
          <p:nvPr/>
        </p:nvSpPr>
        <p:spPr>
          <a:xfrm>
            <a:off x="2560955" y="3434080"/>
            <a:ext cx="6654800" cy="626745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/>
              <a:t>环节三：实验方案设计，落实模型应用</a:t>
            </a:r>
            <a:endParaRPr lang="zh-CN" altLang="en-US" sz="2800" b="1"/>
          </a:p>
        </p:txBody>
      </p:sp>
      <p:sp>
        <p:nvSpPr>
          <p:cNvPr id="9" name="圆角矩形 8"/>
          <p:cNvSpPr/>
          <p:nvPr/>
        </p:nvSpPr>
        <p:spPr>
          <a:xfrm>
            <a:off x="2560955" y="4454525"/>
            <a:ext cx="6654800" cy="626745"/>
          </a:xfrm>
          <a:prstGeom prst="roundRect">
            <a:avLst/>
          </a:prstGeom>
          <a:solidFill>
            <a:srgbClr val="5476A9"/>
          </a:solidFill>
          <a:ln>
            <a:solidFill>
              <a:srgbClr val="5476A9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/>
              <a:t>环节四：拓展模型应用，解决生活问题</a:t>
            </a:r>
            <a:endParaRPr lang="zh-CN" altLang="en-US" sz="2800" b="1"/>
          </a:p>
        </p:txBody>
      </p:sp>
      <p:sp>
        <p:nvSpPr>
          <p:cNvPr id="11" name="圆角矩形 10"/>
          <p:cNvSpPr/>
          <p:nvPr/>
        </p:nvSpPr>
        <p:spPr>
          <a:xfrm>
            <a:off x="2560955" y="5567680"/>
            <a:ext cx="6654800" cy="626745"/>
          </a:xfrm>
          <a:prstGeom prst="roundRect">
            <a:avLst/>
          </a:prstGeom>
          <a:solidFill>
            <a:srgbClr val="5476A9"/>
          </a:solidFill>
          <a:ln>
            <a:solidFill>
              <a:srgbClr val="5476A9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/>
              <a:t>环节五：概念总结归纳，系统模型认知</a:t>
            </a:r>
            <a:endParaRPr lang="zh-CN" altLang="en-US" sz="2800" b="1"/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Freeform 24"/>
          <p:cNvSpPr/>
          <p:nvPr>
            <p:custDataLst>
              <p:tags r:id="rId2"/>
            </p:custDataLst>
          </p:nvPr>
        </p:nvSpPr>
        <p:spPr bwMode="auto">
          <a:xfrm>
            <a:off x="2560955" y="473075"/>
            <a:ext cx="6654800" cy="542290"/>
          </a:xfrm>
          <a:custGeom>
            <a:avLst/>
            <a:gdLst>
              <a:gd name="T0" fmla="*/ 91 w 8683"/>
              <a:gd name="T1" fmla="*/ 0 h 865"/>
              <a:gd name="T2" fmla="*/ 8591 w 8683"/>
              <a:gd name="T3" fmla="*/ 0 h 865"/>
              <a:gd name="T4" fmla="*/ 8683 w 8683"/>
              <a:gd name="T5" fmla="*/ 91 h 865"/>
              <a:gd name="T6" fmla="*/ 8683 w 8683"/>
              <a:gd name="T7" fmla="*/ 774 h 865"/>
              <a:gd name="T8" fmla="*/ 8591 w 8683"/>
              <a:gd name="T9" fmla="*/ 865 h 865"/>
              <a:gd name="T10" fmla="*/ 91 w 8683"/>
              <a:gd name="T11" fmla="*/ 865 h 865"/>
              <a:gd name="T12" fmla="*/ 0 w 8683"/>
              <a:gd name="T13" fmla="*/ 774 h 865"/>
              <a:gd name="T14" fmla="*/ 0 w 8683"/>
              <a:gd name="T15" fmla="*/ 91 h 865"/>
              <a:gd name="T16" fmla="*/ 91 w 8683"/>
              <a:gd name="T17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83" h="865">
                <a:moveTo>
                  <a:pt x="91" y="0"/>
                </a:moveTo>
                <a:lnTo>
                  <a:pt x="8591" y="0"/>
                </a:lnTo>
                <a:cubicBezTo>
                  <a:pt x="8642" y="0"/>
                  <a:pt x="8683" y="41"/>
                  <a:pt x="8683" y="91"/>
                </a:cubicBezTo>
                <a:lnTo>
                  <a:pt x="8683" y="774"/>
                </a:lnTo>
                <a:cubicBezTo>
                  <a:pt x="8683" y="824"/>
                  <a:pt x="8642" y="865"/>
                  <a:pt x="8591" y="865"/>
                </a:cubicBezTo>
                <a:lnTo>
                  <a:pt x="91" y="865"/>
                </a:lnTo>
                <a:cubicBezTo>
                  <a:pt x="41" y="865"/>
                  <a:pt x="0" y="824"/>
                  <a:pt x="0" y="774"/>
                </a:cubicBezTo>
                <a:lnTo>
                  <a:pt x="0" y="91"/>
                </a:lnTo>
                <a:cubicBezTo>
                  <a:pt x="0" y="41"/>
                  <a:pt x="41" y="0"/>
                  <a:pt x="91" y="0"/>
                </a:cubicBez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5476A9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ctr"/>
            <a:r>
              <a:rPr lang="zh-CN" sz="2800" b="1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溶液浓稀的表示（第一课时）</a:t>
            </a:r>
            <a:endParaRPr lang="zh-CN" sz="2800" b="1" dirty="0">
              <a:solidFill>
                <a:schemeClr val="accent1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2560955" y="1300480"/>
            <a:ext cx="6654800" cy="626745"/>
          </a:xfrm>
          <a:prstGeom prst="roundRect">
            <a:avLst/>
          </a:prstGeom>
          <a:solidFill>
            <a:srgbClr val="5476A9"/>
          </a:solidFill>
          <a:ln>
            <a:solidFill>
              <a:srgbClr val="5476A9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/>
              <a:t>环节一：概念模型引入，解决本质问题</a:t>
            </a:r>
            <a:endParaRPr lang="zh-CN" altLang="en-US" sz="2800" b="1"/>
          </a:p>
        </p:txBody>
      </p:sp>
      <p:sp>
        <p:nvSpPr>
          <p:cNvPr id="6" name="圆角矩形 5"/>
          <p:cNvSpPr/>
          <p:nvPr/>
        </p:nvSpPr>
        <p:spPr>
          <a:xfrm>
            <a:off x="2560955" y="2322830"/>
            <a:ext cx="6654800" cy="626745"/>
          </a:xfrm>
          <a:prstGeom prst="roundRect">
            <a:avLst/>
          </a:prstGeom>
          <a:solidFill>
            <a:srgbClr val="5476A9"/>
          </a:solidFill>
          <a:ln>
            <a:solidFill>
              <a:srgbClr val="5476A9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/>
              <a:t>环节二：概念深度辨析，丰富模型内涵</a:t>
            </a:r>
            <a:endParaRPr lang="zh-CN" altLang="en-US" sz="2800" b="1"/>
          </a:p>
        </p:txBody>
      </p:sp>
      <p:sp>
        <p:nvSpPr>
          <p:cNvPr id="7" name="圆角矩形 6"/>
          <p:cNvSpPr/>
          <p:nvPr/>
        </p:nvSpPr>
        <p:spPr>
          <a:xfrm>
            <a:off x="2560955" y="3434080"/>
            <a:ext cx="6654800" cy="626745"/>
          </a:xfrm>
          <a:prstGeom prst="roundRect">
            <a:avLst/>
          </a:prstGeom>
          <a:solidFill>
            <a:srgbClr val="5476A9"/>
          </a:solidFill>
          <a:ln>
            <a:solidFill>
              <a:srgbClr val="5476A9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/>
              <a:t>环节三：实验方案设计，落实模型应用</a:t>
            </a:r>
            <a:endParaRPr lang="zh-CN" altLang="en-US" sz="2800" b="1"/>
          </a:p>
        </p:txBody>
      </p:sp>
      <p:sp>
        <p:nvSpPr>
          <p:cNvPr id="9" name="圆角矩形 8"/>
          <p:cNvSpPr/>
          <p:nvPr/>
        </p:nvSpPr>
        <p:spPr>
          <a:xfrm>
            <a:off x="2560955" y="4454525"/>
            <a:ext cx="6654800" cy="626745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/>
              <a:t>环节四：拓展模型应用，解决生活问题</a:t>
            </a:r>
            <a:endParaRPr lang="zh-CN" altLang="en-US" sz="2800" b="1"/>
          </a:p>
        </p:txBody>
      </p:sp>
      <p:sp>
        <p:nvSpPr>
          <p:cNvPr id="11" name="圆角矩形 10"/>
          <p:cNvSpPr/>
          <p:nvPr/>
        </p:nvSpPr>
        <p:spPr>
          <a:xfrm>
            <a:off x="2560955" y="5567680"/>
            <a:ext cx="6654800" cy="626745"/>
          </a:xfrm>
          <a:prstGeom prst="roundRect">
            <a:avLst/>
          </a:prstGeom>
          <a:solidFill>
            <a:srgbClr val="5476A9"/>
          </a:solidFill>
          <a:ln>
            <a:solidFill>
              <a:srgbClr val="5476A9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/>
              <a:t>环节五：概念总结归纳，系统模型认知</a:t>
            </a:r>
            <a:endParaRPr lang="zh-CN" altLang="en-US" sz="2800" b="1"/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Freeform 24"/>
          <p:cNvSpPr/>
          <p:nvPr>
            <p:custDataLst>
              <p:tags r:id="rId2"/>
            </p:custDataLst>
          </p:nvPr>
        </p:nvSpPr>
        <p:spPr bwMode="auto">
          <a:xfrm>
            <a:off x="2560955" y="473075"/>
            <a:ext cx="6654800" cy="542290"/>
          </a:xfrm>
          <a:custGeom>
            <a:avLst/>
            <a:gdLst>
              <a:gd name="T0" fmla="*/ 91 w 8683"/>
              <a:gd name="T1" fmla="*/ 0 h 865"/>
              <a:gd name="T2" fmla="*/ 8591 w 8683"/>
              <a:gd name="T3" fmla="*/ 0 h 865"/>
              <a:gd name="T4" fmla="*/ 8683 w 8683"/>
              <a:gd name="T5" fmla="*/ 91 h 865"/>
              <a:gd name="T6" fmla="*/ 8683 w 8683"/>
              <a:gd name="T7" fmla="*/ 774 h 865"/>
              <a:gd name="T8" fmla="*/ 8591 w 8683"/>
              <a:gd name="T9" fmla="*/ 865 h 865"/>
              <a:gd name="T10" fmla="*/ 91 w 8683"/>
              <a:gd name="T11" fmla="*/ 865 h 865"/>
              <a:gd name="T12" fmla="*/ 0 w 8683"/>
              <a:gd name="T13" fmla="*/ 774 h 865"/>
              <a:gd name="T14" fmla="*/ 0 w 8683"/>
              <a:gd name="T15" fmla="*/ 91 h 865"/>
              <a:gd name="T16" fmla="*/ 91 w 8683"/>
              <a:gd name="T17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83" h="865">
                <a:moveTo>
                  <a:pt x="91" y="0"/>
                </a:moveTo>
                <a:lnTo>
                  <a:pt x="8591" y="0"/>
                </a:lnTo>
                <a:cubicBezTo>
                  <a:pt x="8642" y="0"/>
                  <a:pt x="8683" y="41"/>
                  <a:pt x="8683" y="91"/>
                </a:cubicBezTo>
                <a:lnTo>
                  <a:pt x="8683" y="774"/>
                </a:lnTo>
                <a:cubicBezTo>
                  <a:pt x="8683" y="824"/>
                  <a:pt x="8642" y="865"/>
                  <a:pt x="8591" y="865"/>
                </a:cubicBezTo>
                <a:lnTo>
                  <a:pt x="91" y="865"/>
                </a:lnTo>
                <a:cubicBezTo>
                  <a:pt x="41" y="865"/>
                  <a:pt x="0" y="824"/>
                  <a:pt x="0" y="774"/>
                </a:cubicBezTo>
                <a:lnTo>
                  <a:pt x="0" y="91"/>
                </a:lnTo>
                <a:cubicBezTo>
                  <a:pt x="0" y="41"/>
                  <a:pt x="41" y="0"/>
                  <a:pt x="91" y="0"/>
                </a:cubicBez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5476A9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ctr"/>
            <a:r>
              <a:rPr lang="zh-CN" sz="2800" b="1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溶液浓稀的表示（第一课时）</a:t>
            </a:r>
            <a:endParaRPr lang="zh-CN" sz="2800" b="1" dirty="0">
              <a:solidFill>
                <a:schemeClr val="accent1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2560955" y="1300480"/>
            <a:ext cx="6654800" cy="626745"/>
          </a:xfrm>
          <a:prstGeom prst="roundRect">
            <a:avLst/>
          </a:prstGeom>
          <a:solidFill>
            <a:srgbClr val="5476A9"/>
          </a:solidFill>
          <a:ln>
            <a:solidFill>
              <a:srgbClr val="5476A9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/>
              <a:t>环节一：概念模型引入，解决本质问题</a:t>
            </a:r>
            <a:endParaRPr lang="zh-CN" altLang="en-US" sz="2800" b="1"/>
          </a:p>
        </p:txBody>
      </p:sp>
      <p:sp>
        <p:nvSpPr>
          <p:cNvPr id="6" name="圆角矩形 5"/>
          <p:cNvSpPr/>
          <p:nvPr/>
        </p:nvSpPr>
        <p:spPr>
          <a:xfrm>
            <a:off x="2560955" y="2322830"/>
            <a:ext cx="6654800" cy="626745"/>
          </a:xfrm>
          <a:prstGeom prst="roundRect">
            <a:avLst/>
          </a:prstGeom>
          <a:solidFill>
            <a:srgbClr val="5476A9"/>
          </a:solidFill>
          <a:ln>
            <a:solidFill>
              <a:srgbClr val="5476A9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/>
              <a:t>环节二：概念深度辨析，丰富模型内涵</a:t>
            </a:r>
            <a:endParaRPr lang="zh-CN" altLang="en-US" sz="2800" b="1"/>
          </a:p>
        </p:txBody>
      </p:sp>
      <p:sp>
        <p:nvSpPr>
          <p:cNvPr id="7" name="圆角矩形 6"/>
          <p:cNvSpPr/>
          <p:nvPr/>
        </p:nvSpPr>
        <p:spPr>
          <a:xfrm>
            <a:off x="2560955" y="3434080"/>
            <a:ext cx="6654800" cy="626745"/>
          </a:xfrm>
          <a:prstGeom prst="roundRect">
            <a:avLst/>
          </a:prstGeom>
          <a:solidFill>
            <a:srgbClr val="5476A9"/>
          </a:solidFill>
          <a:ln>
            <a:solidFill>
              <a:srgbClr val="5476A9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/>
              <a:t>环节三：实验方案设计，落实模型应用</a:t>
            </a:r>
            <a:endParaRPr lang="zh-CN" altLang="en-US" sz="2800" b="1"/>
          </a:p>
        </p:txBody>
      </p:sp>
      <p:sp>
        <p:nvSpPr>
          <p:cNvPr id="9" name="圆角矩形 8"/>
          <p:cNvSpPr/>
          <p:nvPr/>
        </p:nvSpPr>
        <p:spPr>
          <a:xfrm>
            <a:off x="2560955" y="4454525"/>
            <a:ext cx="6654800" cy="626745"/>
          </a:xfrm>
          <a:prstGeom prst="roundRect">
            <a:avLst/>
          </a:prstGeom>
          <a:solidFill>
            <a:srgbClr val="5476A9"/>
          </a:solidFill>
          <a:ln>
            <a:solidFill>
              <a:srgbClr val="5476A9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/>
              <a:t>环节四：拓展模型应用，解决生活问题</a:t>
            </a:r>
            <a:endParaRPr lang="zh-CN" altLang="en-US" sz="2800" b="1"/>
          </a:p>
        </p:txBody>
      </p:sp>
      <p:sp>
        <p:nvSpPr>
          <p:cNvPr id="11" name="圆角矩形 10"/>
          <p:cNvSpPr/>
          <p:nvPr/>
        </p:nvSpPr>
        <p:spPr>
          <a:xfrm>
            <a:off x="2560955" y="5567680"/>
            <a:ext cx="6654800" cy="626745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/>
              <a:t>环节五：概念总结归纳，系统模型认知</a:t>
            </a:r>
            <a:endParaRPr lang="zh-CN" altLang="en-US" sz="2800" b="1"/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Freeform 24"/>
          <p:cNvSpPr/>
          <p:nvPr>
            <p:custDataLst>
              <p:tags r:id="rId2"/>
            </p:custDataLst>
          </p:nvPr>
        </p:nvSpPr>
        <p:spPr bwMode="auto">
          <a:xfrm>
            <a:off x="2560955" y="473075"/>
            <a:ext cx="6654800" cy="542290"/>
          </a:xfrm>
          <a:custGeom>
            <a:avLst/>
            <a:gdLst>
              <a:gd name="T0" fmla="*/ 91 w 8683"/>
              <a:gd name="T1" fmla="*/ 0 h 865"/>
              <a:gd name="T2" fmla="*/ 8591 w 8683"/>
              <a:gd name="T3" fmla="*/ 0 h 865"/>
              <a:gd name="T4" fmla="*/ 8683 w 8683"/>
              <a:gd name="T5" fmla="*/ 91 h 865"/>
              <a:gd name="T6" fmla="*/ 8683 w 8683"/>
              <a:gd name="T7" fmla="*/ 774 h 865"/>
              <a:gd name="T8" fmla="*/ 8591 w 8683"/>
              <a:gd name="T9" fmla="*/ 865 h 865"/>
              <a:gd name="T10" fmla="*/ 91 w 8683"/>
              <a:gd name="T11" fmla="*/ 865 h 865"/>
              <a:gd name="T12" fmla="*/ 0 w 8683"/>
              <a:gd name="T13" fmla="*/ 774 h 865"/>
              <a:gd name="T14" fmla="*/ 0 w 8683"/>
              <a:gd name="T15" fmla="*/ 91 h 865"/>
              <a:gd name="T16" fmla="*/ 91 w 8683"/>
              <a:gd name="T17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83" h="865">
                <a:moveTo>
                  <a:pt x="91" y="0"/>
                </a:moveTo>
                <a:lnTo>
                  <a:pt x="8591" y="0"/>
                </a:lnTo>
                <a:cubicBezTo>
                  <a:pt x="8642" y="0"/>
                  <a:pt x="8683" y="41"/>
                  <a:pt x="8683" y="91"/>
                </a:cubicBezTo>
                <a:lnTo>
                  <a:pt x="8683" y="774"/>
                </a:lnTo>
                <a:cubicBezTo>
                  <a:pt x="8683" y="824"/>
                  <a:pt x="8642" y="865"/>
                  <a:pt x="8591" y="865"/>
                </a:cubicBezTo>
                <a:lnTo>
                  <a:pt x="91" y="865"/>
                </a:lnTo>
                <a:cubicBezTo>
                  <a:pt x="41" y="865"/>
                  <a:pt x="0" y="824"/>
                  <a:pt x="0" y="774"/>
                </a:cubicBezTo>
                <a:lnTo>
                  <a:pt x="0" y="91"/>
                </a:lnTo>
                <a:cubicBezTo>
                  <a:pt x="0" y="41"/>
                  <a:pt x="41" y="0"/>
                  <a:pt x="91" y="0"/>
                </a:cubicBez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5476A9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ctr"/>
            <a:r>
              <a:rPr lang="zh-CN" sz="2800" b="1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溶液浓稀的表示（第一课时）</a:t>
            </a:r>
            <a:endParaRPr lang="zh-CN" sz="2800" b="1" dirty="0">
              <a:solidFill>
                <a:schemeClr val="accent1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2560955" y="1300480"/>
            <a:ext cx="6654800" cy="626745"/>
          </a:xfrm>
          <a:prstGeom prst="roundRect">
            <a:avLst/>
          </a:prstGeom>
          <a:solidFill>
            <a:srgbClr val="5476A9"/>
          </a:solidFill>
          <a:ln>
            <a:solidFill>
              <a:srgbClr val="5476A9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/>
              <a:t>环节一：概念模型引入，解决本质问题</a:t>
            </a:r>
            <a:endParaRPr lang="zh-CN" altLang="en-US" sz="2800" b="1"/>
          </a:p>
        </p:txBody>
      </p:sp>
      <p:sp>
        <p:nvSpPr>
          <p:cNvPr id="6" name="圆角矩形 5"/>
          <p:cNvSpPr/>
          <p:nvPr/>
        </p:nvSpPr>
        <p:spPr>
          <a:xfrm>
            <a:off x="2560955" y="2322830"/>
            <a:ext cx="6654800" cy="626745"/>
          </a:xfrm>
          <a:prstGeom prst="roundRect">
            <a:avLst/>
          </a:prstGeom>
          <a:solidFill>
            <a:srgbClr val="5476A9"/>
          </a:solidFill>
          <a:ln>
            <a:solidFill>
              <a:srgbClr val="5476A9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/>
              <a:t>环节二：概念深度辨析，丰富模型内涵</a:t>
            </a:r>
            <a:endParaRPr lang="zh-CN" altLang="en-US" sz="2800" b="1"/>
          </a:p>
        </p:txBody>
      </p:sp>
      <p:sp>
        <p:nvSpPr>
          <p:cNvPr id="7" name="圆角矩形 6"/>
          <p:cNvSpPr/>
          <p:nvPr/>
        </p:nvSpPr>
        <p:spPr>
          <a:xfrm>
            <a:off x="2560955" y="3434080"/>
            <a:ext cx="6654800" cy="626745"/>
          </a:xfrm>
          <a:prstGeom prst="roundRect">
            <a:avLst/>
          </a:prstGeom>
          <a:solidFill>
            <a:srgbClr val="5476A9"/>
          </a:solidFill>
          <a:ln>
            <a:solidFill>
              <a:srgbClr val="5476A9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/>
              <a:t>环节三：实验方案设计，落实模型应用</a:t>
            </a:r>
            <a:endParaRPr lang="zh-CN" altLang="en-US" sz="2800" b="1"/>
          </a:p>
        </p:txBody>
      </p:sp>
      <p:sp>
        <p:nvSpPr>
          <p:cNvPr id="9" name="圆角矩形 8"/>
          <p:cNvSpPr/>
          <p:nvPr/>
        </p:nvSpPr>
        <p:spPr>
          <a:xfrm>
            <a:off x="2560955" y="4454525"/>
            <a:ext cx="6654800" cy="626745"/>
          </a:xfrm>
          <a:prstGeom prst="roundRect">
            <a:avLst/>
          </a:prstGeom>
          <a:solidFill>
            <a:srgbClr val="5476A9"/>
          </a:solidFill>
          <a:ln>
            <a:solidFill>
              <a:srgbClr val="5476A9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/>
              <a:t>环节四：拓展模型应用，解决生活问题</a:t>
            </a:r>
            <a:endParaRPr lang="zh-CN" altLang="en-US" sz="2800" b="1"/>
          </a:p>
        </p:txBody>
      </p:sp>
      <p:sp>
        <p:nvSpPr>
          <p:cNvPr id="11" name="圆角矩形 10"/>
          <p:cNvSpPr/>
          <p:nvPr/>
        </p:nvSpPr>
        <p:spPr>
          <a:xfrm>
            <a:off x="2560955" y="5567680"/>
            <a:ext cx="6654800" cy="626745"/>
          </a:xfrm>
          <a:prstGeom prst="roundRect">
            <a:avLst/>
          </a:prstGeom>
          <a:solidFill>
            <a:srgbClr val="5476A9"/>
          </a:solidFill>
          <a:ln>
            <a:solidFill>
              <a:srgbClr val="5476A9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/>
              <a:t>环节五：概念总结归纳，系统模型认知</a:t>
            </a:r>
            <a:endParaRPr lang="zh-CN" altLang="en-US" sz="2800" b="1"/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Freeform 24"/>
          <p:cNvSpPr/>
          <p:nvPr>
            <p:custDataLst>
              <p:tags r:id="rId2"/>
            </p:custDataLst>
          </p:nvPr>
        </p:nvSpPr>
        <p:spPr bwMode="auto">
          <a:xfrm>
            <a:off x="2560955" y="473075"/>
            <a:ext cx="6654800" cy="542290"/>
          </a:xfrm>
          <a:custGeom>
            <a:avLst/>
            <a:gdLst>
              <a:gd name="T0" fmla="*/ 91 w 8683"/>
              <a:gd name="T1" fmla="*/ 0 h 865"/>
              <a:gd name="T2" fmla="*/ 8591 w 8683"/>
              <a:gd name="T3" fmla="*/ 0 h 865"/>
              <a:gd name="T4" fmla="*/ 8683 w 8683"/>
              <a:gd name="T5" fmla="*/ 91 h 865"/>
              <a:gd name="T6" fmla="*/ 8683 w 8683"/>
              <a:gd name="T7" fmla="*/ 774 h 865"/>
              <a:gd name="T8" fmla="*/ 8591 w 8683"/>
              <a:gd name="T9" fmla="*/ 865 h 865"/>
              <a:gd name="T10" fmla="*/ 91 w 8683"/>
              <a:gd name="T11" fmla="*/ 865 h 865"/>
              <a:gd name="T12" fmla="*/ 0 w 8683"/>
              <a:gd name="T13" fmla="*/ 774 h 865"/>
              <a:gd name="T14" fmla="*/ 0 w 8683"/>
              <a:gd name="T15" fmla="*/ 91 h 865"/>
              <a:gd name="T16" fmla="*/ 91 w 8683"/>
              <a:gd name="T17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83" h="865">
                <a:moveTo>
                  <a:pt x="91" y="0"/>
                </a:moveTo>
                <a:lnTo>
                  <a:pt x="8591" y="0"/>
                </a:lnTo>
                <a:cubicBezTo>
                  <a:pt x="8642" y="0"/>
                  <a:pt x="8683" y="41"/>
                  <a:pt x="8683" y="91"/>
                </a:cubicBezTo>
                <a:lnTo>
                  <a:pt x="8683" y="774"/>
                </a:lnTo>
                <a:cubicBezTo>
                  <a:pt x="8683" y="824"/>
                  <a:pt x="8642" y="865"/>
                  <a:pt x="8591" y="865"/>
                </a:cubicBezTo>
                <a:lnTo>
                  <a:pt x="91" y="865"/>
                </a:lnTo>
                <a:cubicBezTo>
                  <a:pt x="41" y="865"/>
                  <a:pt x="0" y="824"/>
                  <a:pt x="0" y="774"/>
                </a:cubicBezTo>
                <a:lnTo>
                  <a:pt x="0" y="91"/>
                </a:lnTo>
                <a:cubicBezTo>
                  <a:pt x="0" y="41"/>
                  <a:pt x="41" y="0"/>
                  <a:pt x="91" y="0"/>
                </a:cubicBez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5476A9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ctr"/>
            <a:r>
              <a:rPr lang="zh-CN" sz="2800" b="1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溶液浓稀的表示（第一课时）</a:t>
            </a:r>
            <a:endParaRPr lang="zh-CN" sz="2800" b="1" dirty="0">
              <a:solidFill>
                <a:schemeClr val="accent1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2560955" y="1300480"/>
            <a:ext cx="6654800" cy="626745"/>
          </a:xfrm>
          <a:prstGeom prst="roundRect">
            <a:avLst/>
          </a:prstGeom>
          <a:solidFill>
            <a:srgbClr val="5476A9"/>
          </a:solidFill>
          <a:ln>
            <a:solidFill>
              <a:srgbClr val="5476A9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/>
              <a:t>环节一：概念模型引入，解决本质问题</a:t>
            </a:r>
            <a:endParaRPr lang="zh-CN" altLang="en-US" sz="2800" b="1"/>
          </a:p>
        </p:txBody>
      </p:sp>
      <p:sp>
        <p:nvSpPr>
          <p:cNvPr id="6" name="圆角矩形 5"/>
          <p:cNvSpPr/>
          <p:nvPr/>
        </p:nvSpPr>
        <p:spPr>
          <a:xfrm>
            <a:off x="2560955" y="2322830"/>
            <a:ext cx="6654800" cy="626745"/>
          </a:xfrm>
          <a:prstGeom prst="roundRect">
            <a:avLst/>
          </a:prstGeom>
          <a:solidFill>
            <a:srgbClr val="5476A9"/>
          </a:solidFill>
          <a:ln>
            <a:solidFill>
              <a:srgbClr val="5476A9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/>
              <a:t>环节二：概念深度辨析，丰富模型内涵</a:t>
            </a:r>
            <a:endParaRPr lang="zh-CN" altLang="en-US" sz="2800" b="1"/>
          </a:p>
        </p:txBody>
      </p:sp>
      <p:sp>
        <p:nvSpPr>
          <p:cNvPr id="7" name="圆角矩形 6"/>
          <p:cNvSpPr/>
          <p:nvPr/>
        </p:nvSpPr>
        <p:spPr>
          <a:xfrm>
            <a:off x="2560955" y="3434080"/>
            <a:ext cx="6654800" cy="626745"/>
          </a:xfrm>
          <a:prstGeom prst="roundRect">
            <a:avLst/>
          </a:prstGeom>
          <a:solidFill>
            <a:srgbClr val="5476A9"/>
          </a:solidFill>
          <a:ln>
            <a:solidFill>
              <a:srgbClr val="5476A9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/>
              <a:t>环节三：实验方案设计，落实模型应用</a:t>
            </a:r>
            <a:endParaRPr lang="zh-CN" altLang="en-US" sz="2800" b="1"/>
          </a:p>
        </p:txBody>
      </p:sp>
      <p:sp>
        <p:nvSpPr>
          <p:cNvPr id="9" name="圆角矩形 8"/>
          <p:cNvSpPr/>
          <p:nvPr/>
        </p:nvSpPr>
        <p:spPr>
          <a:xfrm>
            <a:off x="2560955" y="4454525"/>
            <a:ext cx="6654800" cy="626745"/>
          </a:xfrm>
          <a:prstGeom prst="roundRect">
            <a:avLst/>
          </a:prstGeom>
          <a:solidFill>
            <a:srgbClr val="5476A9"/>
          </a:solidFill>
          <a:ln>
            <a:solidFill>
              <a:srgbClr val="5476A9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/>
              <a:t>环节四：拓展模型应用，解决生活问题</a:t>
            </a:r>
            <a:endParaRPr lang="zh-CN" altLang="en-US" sz="2800" b="1"/>
          </a:p>
        </p:txBody>
      </p:sp>
      <p:sp>
        <p:nvSpPr>
          <p:cNvPr id="11" name="圆角矩形 10"/>
          <p:cNvSpPr/>
          <p:nvPr/>
        </p:nvSpPr>
        <p:spPr>
          <a:xfrm>
            <a:off x="2560955" y="5567680"/>
            <a:ext cx="6654800" cy="626745"/>
          </a:xfrm>
          <a:prstGeom prst="roundRect">
            <a:avLst/>
          </a:prstGeom>
          <a:solidFill>
            <a:srgbClr val="5476A9"/>
          </a:solidFill>
          <a:ln>
            <a:solidFill>
              <a:srgbClr val="5476A9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/>
              <a:t>环节五：概念总结归纳，系统模型认知</a:t>
            </a:r>
            <a:endParaRPr lang="zh-CN" altLang="en-US" sz="2800" b="1"/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AS_UNIQUEID" val="625"/>
  <p:tag name="KSO_WM_BEAUTIFY_FLAG" val=""/>
</p:tagLst>
</file>

<file path=ppt/tags/tag168.xml><?xml version="1.0" encoding="utf-8"?>
<p:tagLst xmlns:p="http://schemas.openxmlformats.org/presentationml/2006/main">
  <p:tag name="AS_UNIQUEID" val="1143"/>
  <p:tag name="KSO_WM_BEAUTIFY_FLAG" val=""/>
</p:tagLst>
</file>

<file path=ppt/tags/tag169.xml><?xml version="1.0" encoding="utf-8"?>
<p:tagLst xmlns:p="http://schemas.openxmlformats.org/presentationml/2006/main">
  <p:tag name="AS_UNIQUEID" val="1144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AS_UNIQUEID" val="1145"/>
  <p:tag name="KSO_WM_BEAUTIFY_FLAG" val=""/>
</p:tagLst>
</file>

<file path=ppt/tags/tag171.xml><?xml version="1.0" encoding="utf-8"?>
<p:tagLst xmlns:p="http://schemas.openxmlformats.org/presentationml/2006/main">
  <p:tag name="AS_UNIQUEID" val="1146"/>
  <p:tag name="KSO_WM_BEAUTIFY_FLAG" val=""/>
</p:tagLst>
</file>

<file path=ppt/tags/tag172.xml><?xml version="1.0" encoding="utf-8"?>
<p:tagLst xmlns:p="http://schemas.openxmlformats.org/presentationml/2006/main">
  <p:tag name="AS_UNIQUEID" val="1147"/>
</p:tagLst>
</file>

<file path=ppt/tags/tag173.xml><?xml version="1.0" encoding="utf-8"?>
<p:tagLst xmlns:p="http://schemas.openxmlformats.org/presentationml/2006/main">
  <p:tag name="AS_UNIQUEID" val="1148"/>
  <p:tag name="KSO_WM_BEAUTIFY_FLAG" val=""/>
</p:tagLst>
</file>

<file path=ppt/tags/tag174.xml><?xml version="1.0" encoding="utf-8"?>
<p:tagLst xmlns:p="http://schemas.openxmlformats.org/presentationml/2006/main">
  <p:tag name="AS_UNIQUEID" val="1149"/>
  <p:tag name="KSO_WM_BEAUTIFY_FLAG" val=""/>
</p:tagLst>
</file>

<file path=ppt/tags/tag175.xml><?xml version="1.0" encoding="utf-8"?>
<p:tagLst xmlns:p="http://schemas.openxmlformats.org/presentationml/2006/main">
  <p:tag name="AS_UNIQUEID" val="1150"/>
</p:tagLst>
</file>

<file path=ppt/tags/tag176.xml><?xml version="1.0" encoding="utf-8"?>
<p:tagLst xmlns:p="http://schemas.openxmlformats.org/presentationml/2006/main">
  <p:tag name="AS_UNIQUEID" val="1151"/>
  <p:tag name="KSO_WM_BEAUTIFY_FLAG" val=""/>
</p:tagLst>
</file>

<file path=ppt/tags/tag177.xml><?xml version="1.0" encoding="utf-8"?>
<p:tagLst xmlns:p="http://schemas.openxmlformats.org/presentationml/2006/main">
  <p:tag name="AS_UNIQUEID" val="1152"/>
  <p:tag name="KSO_WM_BEAUTIFY_FLAG" val=""/>
</p:tagLst>
</file>

<file path=ppt/tags/tag178.xml><?xml version="1.0" encoding="utf-8"?>
<p:tagLst xmlns:p="http://schemas.openxmlformats.org/presentationml/2006/main">
  <p:tag name="AS_UNIQUEID" val="1153"/>
</p:tagLst>
</file>

<file path=ppt/tags/tag179.xml><?xml version="1.0" encoding="utf-8"?>
<p:tagLst xmlns:p="http://schemas.openxmlformats.org/presentationml/2006/main">
  <p:tag name="AS_UNIQUEID" val="1154"/>
  <p:tag name="KSO_WM_BEAUTIFY_FLAG" val="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AS_UNIQUEID" val="1155"/>
  <p:tag name="KSO_WM_BEAUTIFY_FLAG" val=""/>
</p:tagLst>
</file>

<file path=ppt/tags/tag181.xml><?xml version="1.0" encoding="utf-8"?>
<p:tagLst xmlns:p="http://schemas.openxmlformats.org/presentationml/2006/main">
  <p:tag name="AS_UNIQUEID" val="1156"/>
</p:tagLst>
</file>

<file path=ppt/tags/tag182.xml><?xml version="1.0" encoding="utf-8"?>
<p:tagLst xmlns:p="http://schemas.openxmlformats.org/presentationml/2006/main">
  <p:tag name="AS_UNIQUEID" val="1157"/>
  <p:tag name="KSO_WM_BEAUTIFY_FLAG" val=""/>
</p:tagLst>
</file>

<file path=ppt/tags/tag183.xml><?xml version="1.0" encoding="utf-8"?>
<p:tagLst xmlns:p="http://schemas.openxmlformats.org/presentationml/2006/main">
  <p:tag name="AS_UNIQUEID" val="1158"/>
  <p:tag name="KSO_WM_BEAUTIFY_FLAG" val="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BEAUTIFY_FLAG" val=""/>
</p:tagLst>
</file>

<file path=ppt/tags/tag191.xml><?xml version="1.0" encoding="utf-8"?>
<p:tagLst xmlns:p="http://schemas.openxmlformats.org/presentationml/2006/main">
  <p:tag name="KSO_WM_BEAUTIFY_FLAG" val="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BEAUTIFY_FLAG" val=""/>
</p:tagLst>
</file>

<file path=ppt/tags/tag195.xml><?xml version="1.0" encoding="utf-8"?>
<p:tagLst xmlns:p="http://schemas.openxmlformats.org/presentationml/2006/main">
  <p:tag name="KSO_WM_BEAUTIFY_FLAG" val=""/>
</p:tagLst>
</file>

<file path=ppt/tags/tag196.xml><?xml version="1.0" encoding="utf-8"?>
<p:tagLst xmlns:p="http://schemas.openxmlformats.org/presentationml/2006/main">
  <p:tag name="KSO_WM_BEAUTIFY_FLAG" val=""/>
</p:tagLst>
</file>

<file path=ppt/tags/tag197.xml><?xml version="1.0" encoding="utf-8"?>
<p:tagLst xmlns:p="http://schemas.openxmlformats.org/presentationml/2006/main">
  <p:tag name="KSO_WM_BEAUTIFY_FLAG" val=""/>
</p:tagLst>
</file>

<file path=ppt/tags/tag198.xml><?xml version="1.0" encoding="utf-8"?>
<p:tagLst xmlns:p="http://schemas.openxmlformats.org/presentationml/2006/main">
  <p:tag name="KSO_WM_BEAUTIFY_FLAG" val=""/>
</p:tagLst>
</file>

<file path=ppt/tags/tag19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BEAUTIFY_FLAG" val=""/>
</p:tagLst>
</file>

<file path=ppt/tags/tag201.xml><?xml version="1.0" encoding="utf-8"?>
<p:tagLst xmlns:p="http://schemas.openxmlformats.org/presentationml/2006/main">
  <p:tag name="KSO_WM_BEAUTIFY_FLAG" val=""/>
</p:tagLst>
</file>

<file path=ppt/tags/tag202.xml><?xml version="1.0" encoding="utf-8"?>
<p:tagLst xmlns:p="http://schemas.openxmlformats.org/presentationml/2006/main">
  <p:tag name="KSO_WM_BEAUTIFY_FLAG" val=""/>
</p:tagLst>
</file>

<file path=ppt/tags/tag20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04.xml><?xml version="1.0" encoding="utf-8"?>
<p:tagLst xmlns:p="http://schemas.openxmlformats.org/presentationml/2006/main">
  <p:tag name="KSO_WM_BEAUTIFY_FLAG" val=""/>
</p:tagLst>
</file>

<file path=ppt/tags/tag205.xml><?xml version="1.0" encoding="utf-8"?>
<p:tagLst xmlns:p="http://schemas.openxmlformats.org/presentationml/2006/main">
  <p:tag name="KSO_WM_BEAUTIFY_FLAG" val=""/>
</p:tagLst>
</file>

<file path=ppt/tags/tag206.xml><?xml version="1.0" encoding="utf-8"?>
<p:tagLst xmlns:p="http://schemas.openxmlformats.org/presentationml/2006/main">
  <p:tag name="TABLE_ENDDRAG_ORIGIN_RECT" val="607*122"/>
  <p:tag name="TABLE_ENDDRAG_RECT" val="60*331*607*122"/>
</p:tagLst>
</file>

<file path=ppt/tags/tag207.xml><?xml version="1.0" encoding="utf-8"?>
<p:tagLst xmlns:p="http://schemas.openxmlformats.org/presentationml/2006/main">
  <p:tag name="KSO_WM_BEAUTIFY_FLAG" val=""/>
</p:tagLst>
</file>

<file path=ppt/tags/tag208.xml><?xml version="1.0" encoding="utf-8"?>
<p:tagLst xmlns:p="http://schemas.openxmlformats.org/presentationml/2006/main">
  <p:tag name="KSO_WM_BEAUTIFY_FLAG" val=""/>
</p:tagLst>
</file>

<file path=ppt/tags/tag209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BEAUTIFY_FLAG" val=""/>
</p:tagLst>
</file>

<file path=ppt/tags/tag211.xml><?xml version="1.0" encoding="utf-8"?>
<p:tagLst xmlns:p="http://schemas.openxmlformats.org/presentationml/2006/main">
  <p:tag name="KSO_WM_BEAUTIFY_FLAG" val=""/>
</p:tagLst>
</file>

<file path=ppt/tags/tag212.xml><?xml version="1.0" encoding="utf-8"?>
<p:tagLst xmlns:p="http://schemas.openxmlformats.org/presentationml/2006/main">
  <p:tag name="KSO_WM_BEAUTIFY_FLAG" val=""/>
</p:tagLst>
</file>

<file path=ppt/tags/tag213.xml><?xml version="1.0" encoding="utf-8"?>
<p:tagLst xmlns:p="http://schemas.openxmlformats.org/presentationml/2006/main">
  <p:tag name="KSO_WM_BEAUTIFY_FLAG" val=""/>
</p:tagLst>
</file>

<file path=ppt/tags/tag214.xml><?xml version="1.0" encoding="utf-8"?>
<p:tagLst xmlns:p="http://schemas.openxmlformats.org/presentationml/2006/main">
  <p:tag name="KSO_WM_BEAUTIFY_FLAG" val=""/>
</p:tagLst>
</file>

<file path=ppt/tags/tag215.xml><?xml version="1.0" encoding="utf-8"?>
<p:tagLst xmlns:p="http://schemas.openxmlformats.org/presentationml/2006/main">
  <p:tag name="KSO_WM_BEAUTIFY_FLAG" val=""/>
</p:tagLst>
</file>

<file path=ppt/tags/tag2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17.xml><?xml version="1.0" encoding="utf-8"?>
<p:tagLst xmlns:p="http://schemas.openxmlformats.org/presentationml/2006/main">
  <p:tag name="KSO_WM_BEAUTIFY_FLAG" val=""/>
</p:tagLst>
</file>

<file path=ppt/tags/tag218.xml><?xml version="1.0" encoding="utf-8"?>
<p:tagLst xmlns:p="http://schemas.openxmlformats.org/presentationml/2006/main">
  <p:tag name="KSO_WM_BEAUTIFY_FLAG" val=""/>
</p:tagLst>
</file>

<file path=ppt/tags/tag219.xml><?xml version="1.0" encoding="utf-8"?>
<p:tagLst xmlns:p="http://schemas.openxmlformats.org/presentationml/2006/main">
  <p:tag name="TABLE_ENDDRAG_ORIGIN_RECT" val="607*122"/>
  <p:tag name="TABLE_ENDDRAG_RECT" val="60*331*607*122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BEAUTIFY_FLAG" val=""/>
</p:tagLst>
</file>

<file path=ppt/tags/tag2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22.xml><?xml version="1.0" encoding="utf-8"?>
<p:tagLst xmlns:p="http://schemas.openxmlformats.org/presentationml/2006/main">
  <p:tag name="KSO_WM_BEAUTIFY_FLAG" val=""/>
</p:tagLst>
</file>

<file path=ppt/tags/tag223.xml><?xml version="1.0" encoding="utf-8"?>
<p:tagLst xmlns:p="http://schemas.openxmlformats.org/presentationml/2006/main">
  <p:tag name="KSO_WM_BEAUTIFY_FLAG" val=""/>
</p:tagLst>
</file>

<file path=ppt/tags/tag224.xml><?xml version="1.0" encoding="utf-8"?>
<p:tagLst xmlns:p="http://schemas.openxmlformats.org/presentationml/2006/main">
  <p:tag name="TABLE_ENDDRAG_ORIGIN_RECT" val="607*122"/>
  <p:tag name="TABLE_ENDDRAG_RECT" val="60*331*607*122"/>
</p:tagLst>
</file>

<file path=ppt/tags/tag225.xml><?xml version="1.0" encoding="utf-8"?>
<p:tagLst xmlns:p="http://schemas.openxmlformats.org/presentationml/2006/main">
  <p:tag name="KSO_WM_BEAUTIFY_FLAG" val=""/>
</p:tagLst>
</file>

<file path=ppt/tags/tag226.xml><?xml version="1.0" encoding="utf-8"?>
<p:tagLst xmlns:p="http://schemas.openxmlformats.org/presentationml/2006/main">
  <p:tag name="KSO_WM_BEAUTIFY_FLAG" val=""/>
</p:tagLst>
</file>

<file path=ppt/tags/tag227.xml><?xml version="1.0" encoding="utf-8"?>
<p:tagLst xmlns:p="http://schemas.openxmlformats.org/presentationml/2006/main">
  <p:tag name="KSO_WM_BEAUTIFY_FLAG" val=""/>
</p:tagLst>
</file>

<file path=ppt/tags/tag228.xml><?xml version="1.0" encoding="utf-8"?>
<p:tagLst xmlns:p="http://schemas.openxmlformats.org/presentationml/2006/main">
  <p:tag name="KSO_WM_BEAUTIFY_FLAG" val=""/>
</p:tagLst>
</file>

<file path=ppt/tags/tag229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BEAUTIFY_FLAG" val=""/>
</p:tagLst>
</file>

<file path=ppt/tags/tag231.xml><?xml version="1.0" encoding="utf-8"?>
<p:tagLst xmlns:p="http://schemas.openxmlformats.org/presentationml/2006/main">
  <p:tag name="KSO_WM_BEAUTIFY_FLAG" val=""/>
</p:tagLst>
</file>

<file path=ppt/tags/tag232.xml><?xml version="1.0" encoding="utf-8"?>
<p:tagLst xmlns:p="http://schemas.openxmlformats.org/presentationml/2006/main">
  <p:tag name="KSO_WM_BEAUTIFY_FLAG" val=""/>
</p:tagLst>
</file>

<file path=ppt/tags/tag233.xml><?xml version="1.0" encoding="utf-8"?>
<p:tagLst xmlns:p="http://schemas.openxmlformats.org/presentationml/2006/main">
  <p:tag name="KSO_WM_BEAUTIFY_FLAG" val=""/>
</p:tagLst>
</file>

<file path=ppt/tags/tag234.xml><?xml version="1.0" encoding="utf-8"?>
<p:tagLst xmlns:p="http://schemas.openxmlformats.org/presentationml/2006/main">
  <p:tag name="KSO_WM_BEAUTIFY_FLAG" val=""/>
</p:tagLst>
</file>

<file path=ppt/tags/tag235.xml><?xml version="1.0" encoding="utf-8"?>
<p:tagLst xmlns:p="http://schemas.openxmlformats.org/presentationml/2006/main">
  <p:tag name="KSO_WM_BEAUTIFY_FLAG" val=""/>
</p:tagLst>
</file>

<file path=ppt/tags/tag236.xml><?xml version="1.0" encoding="utf-8"?>
<p:tagLst xmlns:p="http://schemas.openxmlformats.org/presentationml/2006/main">
  <p:tag name="KSO_WM_BEAUTIFY_FLAG" val=""/>
</p:tagLst>
</file>

<file path=ppt/tags/tag237.xml><?xml version="1.0" encoding="utf-8"?>
<p:tagLst xmlns:p="http://schemas.openxmlformats.org/presentationml/2006/main">
  <p:tag name="KSO_WM_BEAUTIFY_FLAG" val=""/>
</p:tagLst>
</file>

<file path=ppt/tags/tag238.xml><?xml version="1.0" encoding="utf-8"?>
<p:tagLst xmlns:p="http://schemas.openxmlformats.org/presentationml/2006/main">
  <p:tag name="KSO_WM_BEAUTIFY_FLAG" val=""/>
</p:tagLst>
</file>

<file path=ppt/tags/tag2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BEAUTIFY_FLAG" val=""/>
</p:tagLst>
</file>

<file path=ppt/tags/tag241.xml><?xml version="1.0" encoding="utf-8"?>
<p:tagLst xmlns:p="http://schemas.openxmlformats.org/presentationml/2006/main">
  <p:tag name="KSO_WM_BEAUTIFY_FLAG" val=""/>
</p:tagLst>
</file>

<file path=ppt/tags/tag242.xml><?xml version="1.0" encoding="utf-8"?>
<p:tagLst xmlns:p="http://schemas.openxmlformats.org/presentationml/2006/main">
  <p:tag name="TABLE_ENDDRAG_ORIGIN_RECT" val="803*217"/>
  <p:tag name="TABLE_ENDDRAG_RECT" val="51*266*803*217"/>
</p:tagLst>
</file>

<file path=ppt/tags/tag243.xml><?xml version="1.0" encoding="utf-8"?>
<p:tagLst xmlns:p="http://schemas.openxmlformats.org/presentationml/2006/main">
  <p:tag name="KSO_WM_BEAUTIFY_FLAG" val=""/>
</p:tagLst>
</file>

<file path=ppt/tags/tag244.xml><?xml version="1.0" encoding="utf-8"?>
<p:tagLst xmlns:p="http://schemas.openxmlformats.org/presentationml/2006/main">
  <p:tag name="KSO_WM_BEAUTIFY_FLAG" val=""/>
</p:tagLst>
</file>

<file path=ppt/tags/tag245.xml><?xml version="1.0" encoding="utf-8"?>
<p:tagLst xmlns:p="http://schemas.openxmlformats.org/presentationml/2006/main">
  <p:tag name="KSO_WM_BEAUTIFY_FLAG" val=""/>
</p:tagLst>
</file>

<file path=ppt/tags/tag246.xml><?xml version="1.0" encoding="utf-8"?>
<p:tagLst xmlns:p="http://schemas.openxmlformats.org/presentationml/2006/main">
  <p:tag name="KSO_WM_BEAUTIFY_FLAG" val=""/>
</p:tagLst>
</file>

<file path=ppt/tags/tag247.xml><?xml version="1.0" encoding="utf-8"?>
<p:tagLst xmlns:p="http://schemas.openxmlformats.org/presentationml/2006/main">
  <p:tag name="KSO_WM_BEAUTIFY_FLAG" val=""/>
</p:tagLst>
</file>

<file path=ppt/tags/tag2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49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BEAUTIFY_FLAG" val=""/>
</p:tagLst>
</file>

<file path=ppt/tags/tag251.xml><?xml version="1.0" encoding="utf-8"?>
<p:tagLst xmlns:p="http://schemas.openxmlformats.org/presentationml/2006/main">
  <p:tag name="KSO_WM_BEAUTIFY_FLAG" val=""/>
</p:tagLst>
</file>

<file path=ppt/tags/tag252.xml><?xml version="1.0" encoding="utf-8"?>
<p:tagLst xmlns:p="http://schemas.openxmlformats.org/presentationml/2006/main">
  <p:tag name="KSO_WM_BEAUTIFY_FLAG" val=""/>
</p:tagLst>
</file>

<file path=ppt/tags/tag2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54.xml><?xml version="1.0" encoding="utf-8"?>
<p:tagLst xmlns:p="http://schemas.openxmlformats.org/presentationml/2006/main">
  <p:tag name="KSO_WM_BEAUTIFY_FLAG" val=""/>
</p:tagLst>
</file>

<file path=ppt/tags/tag255.xml><?xml version="1.0" encoding="utf-8"?>
<p:tagLst xmlns:p="http://schemas.openxmlformats.org/presentationml/2006/main">
  <p:tag name="KSO_WM_BEAUTIFY_FLAG" val=""/>
</p:tagLst>
</file>

<file path=ppt/tags/tag2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57.xml><?xml version="1.0" encoding="utf-8"?>
<p:tagLst xmlns:p="http://schemas.openxmlformats.org/presentationml/2006/main">
  <p:tag name="KSO_WM_BEAUTIFY_FLAG" val=""/>
</p:tagLst>
</file>

<file path=ppt/tags/tag258.xml><?xml version="1.0" encoding="utf-8"?>
<p:tagLst xmlns:p="http://schemas.openxmlformats.org/presentationml/2006/main">
  <p:tag name="AS_UNIQUEID" val="831"/>
  <p:tag name="KSO_WM_BEAUTIFY_FLAG" val=""/>
</p:tagLst>
</file>

<file path=ppt/tags/tag259.xml><?xml version="1.0" encoding="utf-8"?>
<p:tagLst xmlns:p="http://schemas.openxmlformats.org/presentationml/2006/main">
  <p:tag name="AS_UNIQUEID" val="832"/>
  <p:tag name="KSO_WM_BEAUTIFY_FLAG" val="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AS_UNIQUEID" val="833"/>
  <p:tag name="KSO_WM_BEAUTIFY_FLAG" val=""/>
</p:tagLst>
</file>

<file path=ppt/tags/tag261.xml><?xml version="1.0" encoding="utf-8"?>
<p:tagLst xmlns:p="http://schemas.openxmlformats.org/presentationml/2006/main">
  <p:tag name="AS_UNIQUEID" val="1164"/>
  <p:tag name="KSO_WM_BEAUTIFY_FLAG" val=""/>
</p:tagLst>
</file>

<file path=ppt/tags/tag262.xml><?xml version="1.0" encoding="utf-8"?>
<p:tagLst xmlns:p="http://schemas.openxmlformats.org/presentationml/2006/main">
  <p:tag name="AS_UNIQUEID" val="1167"/>
  <p:tag name="KSO_WM_BEAUTIFY_FLAG" val=""/>
</p:tagLst>
</file>

<file path=ppt/tags/tag263.xml><?xml version="1.0" encoding="utf-8"?>
<p:tagLst xmlns:p="http://schemas.openxmlformats.org/presentationml/2006/main">
  <p:tag name="KSO_WM_BEAUTIFY_FLAG" val=""/>
</p:tagLst>
</file>

<file path=ppt/tags/tag2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65.xml><?xml version="1.0" encoding="utf-8"?>
<p:tagLst xmlns:p="http://schemas.openxmlformats.org/presentationml/2006/main">
  <p:tag name="KSO_WM_BEAUTIFY_FLAG" val=""/>
</p:tagLst>
</file>

<file path=ppt/tags/tag266.xml><?xml version="1.0" encoding="utf-8"?>
<p:tagLst xmlns:p="http://schemas.openxmlformats.org/presentationml/2006/main">
  <p:tag name="AS_UNIQUEID" val="939"/>
  <p:tag name="KSO_WM_BEAUTIFY_FLAG" val=""/>
</p:tagLst>
</file>

<file path=ppt/tags/tag267.xml><?xml version="1.0" encoding="utf-8"?>
<p:tagLst xmlns:p="http://schemas.openxmlformats.org/presentationml/2006/main">
  <p:tag name="AS_UNIQUEID" val="940"/>
  <p:tag name="KSO_WM_BEAUTIFY_FLAG" val=""/>
</p:tagLst>
</file>

<file path=ppt/tags/tag268.xml><?xml version="1.0" encoding="utf-8"?>
<p:tagLst xmlns:p="http://schemas.openxmlformats.org/presentationml/2006/main">
  <p:tag name="AS_UNIQUEID" val="941"/>
  <p:tag name="KSO_WM_BEAUTIFY_FLAG" val=""/>
</p:tagLst>
</file>

<file path=ppt/tags/tag269.xml><?xml version="1.0" encoding="utf-8"?>
<p:tagLst xmlns:p="http://schemas.openxmlformats.org/presentationml/2006/main">
  <p:tag name="AS_UNIQUEID" val="942"/>
  <p:tag name="KSO_WM_BEAUTIFY_FLAG" val="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BEAUTIFY_FLAG" val=""/>
</p:tagLst>
</file>

<file path=ppt/tags/tag2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72.xml><?xml version="1.0" encoding="utf-8"?>
<p:tagLst xmlns:p="http://schemas.openxmlformats.org/presentationml/2006/main">
  <p:tag name="AS_UNIQUEID" val="719"/>
  <p:tag name="KSO_WM_BEAUTIFY_FLAG" val=""/>
</p:tagLst>
</file>

<file path=ppt/tags/tag273.xml><?xml version="1.0" encoding="utf-8"?>
<p:tagLst xmlns:p="http://schemas.openxmlformats.org/presentationml/2006/main">
  <p:tag name="AS_UNIQUEID" val="720"/>
  <p:tag name="KSO_WM_BEAUTIFY_FLAG" val=""/>
</p:tagLst>
</file>

<file path=ppt/tags/tag274.xml><?xml version="1.0" encoding="utf-8"?>
<p:tagLst xmlns:p="http://schemas.openxmlformats.org/presentationml/2006/main">
  <p:tag name="AS_UNIQUEID" val="721"/>
  <p:tag name="KSO_WM_BEAUTIFY_FLAG" val=""/>
</p:tagLst>
</file>

<file path=ppt/tags/tag275.xml><?xml version="1.0" encoding="utf-8"?>
<p:tagLst xmlns:p="http://schemas.openxmlformats.org/presentationml/2006/main">
  <p:tag name="AS_UNIQUEID" val="722"/>
  <p:tag name="KSO_WM_BEAUTIFY_FLAG" val=""/>
</p:tagLst>
</file>

<file path=ppt/tags/tag276.xml><?xml version="1.0" encoding="utf-8"?>
<p:tagLst xmlns:p="http://schemas.openxmlformats.org/presentationml/2006/main">
  <p:tag name="AS_UNIQUEID" val="723"/>
  <p:tag name="KSO_WM_BEAUTIFY_FLAG" val=""/>
</p:tagLst>
</file>

<file path=ppt/tags/tag277.xml><?xml version="1.0" encoding="utf-8"?>
<p:tagLst xmlns:p="http://schemas.openxmlformats.org/presentationml/2006/main">
  <p:tag name="AS_UNIQUEID" val="724"/>
</p:tagLst>
</file>

<file path=ppt/tags/tag278.xml><?xml version="1.0" encoding="utf-8"?>
<p:tagLst xmlns:p="http://schemas.openxmlformats.org/presentationml/2006/main">
  <p:tag name="AS_UNIQUEID" val="725"/>
  <p:tag name="KSO_WM_BEAUTIFY_FLAG" val=""/>
</p:tagLst>
</file>

<file path=ppt/tags/tag279.xml><?xml version="1.0" encoding="utf-8"?>
<p:tagLst xmlns:p="http://schemas.openxmlformats.org/presentationml/2006/main">
  <p:tag name="AS_UNIQUEID" val="726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AS_UNIQUEID" val="727"/>
  <p:tag name="KSO_WM_BEAUTIFY_FLAG" val=""/>
</p:tagLst>
</file>

<file path=ppt/tags/tag281.xml><?xml version="1.0" encoding="utf-8"?>
<p:tagLst xmlns:p="http://schemas.openxmlformats.org/presentationml/2006/main">
  <p:tag name="AS_UNIQUEID" val="728"/>
  <p:tag name="KSO_WM_BEAUTIFY_FLAG" val=""/>
</p:tagLst>
</file>

<file path=ppt/tags/tag282.xml><?xml version="1.0" encoding="utf-8"?>
<p:tagLst xmlns:p="http://schemas.openxmlformats.org/presentationml/2006/main">
  <p:tag name="AS_UNIQUEID" val="729"/>
  <p:tag name="KSO_WM_BEAUTIFY_FLAG" val=""/>
</p:tagLst>
</file>

<file path=ppt/tags/tag283.xml><?xml version="1.0" encoding="utf-8"?>
<p:tagLst xmlns:p="http://schemas.openxmlformats.org/presentationml/2006/main">
  <p:tag name="AS_UNIQUEID" val="730"/>
  <p:tag name="KSO_WM_BEAUTIFY_FLAG" val=""/>
</p:tagLst>
</file>

<file path=ppt/tags/tag284.xml><?xml version="1.0" encoding="utf-8"?>
<p:tagLst xmlns:p="http://schemas.openxmlformats.org/presentationml/2006/main">
  <p:tag name="AS_UNIQUEID" val="731"/>
  <p:tag name="KSO_WM_BEAUTIFY_FLAG" val=""/>
</p:tagLst>
</file>

<file path=ppt/tags/tag285.xml><?xml version="1.0" encoding="utf-8"?>
<p:tagLst xmlns:p="http://schemas.openxmlformats.org/presentationml/2006/main">
  <p:tag name="AS_UNIQUEID" val="732"/>
  <p:tag name="KSO_WM_BEAUTIFY_FLAG" val=""/>
</p:tagLst>
</file>

<file path=ppt/tags/tag286.xml><?xml version="1.0" encoding="utf-8"?>
<p:tagLst xmlns:p="http://schemas.openxmlformats.org/presentationml/2006/main">
  <p:tag name="AS_UNIQUEID" val="735"/>
  <p:tag name="KSO_WM_BEAUTIFY_FLAG" val=""/>
</p:tagLst>
</file>

<file path=ppt/tags/tag287.xml><?xml version="1.0" encoding="utf-8"?>
<p:tagLst xmlns:p="http://schemas.openxmlformats.org/presentationml/2006/main">
  <p:tag name="KSO_WM_BEAUTIFY_FLAG" val=""/>
</p:tagLst>
</file>

<file path=ppt/tags/tag288.xml><?xml version="1.0" encoding="utf-8"?>
<p:tagLst xmlns:p="http://schemas.openxmlformats.org/presentationml/2006/main">
  <p:tag name="KSO_WM_BEAUTIFY_FLAG" val=""/>
</p:tagLst>
</file>

<file path=ppt/tags/tag289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BEAUTIFY_FLAG" val=""/>
</p:tagLst>
</file>

<file path=ppt/tags/tag2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92.xml><?xml version="1.0" encoding="utf-8"?>
<p:tagLst xmlns:p="http://schemas.openxmlformats.org/presentationml/2006/main">
  <p:tag name="commondata" val="eyJoZGlkIjoiYTc2ZGZiNzZiNDVlOGViOWVmM2JhOTY0NGJkNjUyYz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2427</Words>
  <Application>WPS 演示</Application>
  <PresentationFormat>宽屏</PresentationFormat>
  <Paragraphs>438</Paragraphs>
  <Slides>22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Arial</vt:lpstr>
      <vt:lpstr>宋体</vt:lpstr>
      <vt:lpstr>Wingdings</vt:lpstr>
      <vt:lpstr>Wingdings</vt:lpstr>
      <vt:lpstr>Times New Roman</vt:lpstr>
      <vt:lpstr>微软雅黑</vt:lpstr>
      <vt:lpstr>Arial Unicode MS</vt:lpstr>
      <vt:lpstr>Calibri</vt:lpstr>
      <vt:lpstr>WPS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Yamunxian</cp:lastModifiedBy>
  <cp:revision>182</cp:revision>
  <dcterms:created xsi:type="dcterms:W3CDTF">2019-06-19T02:08:00Z</dcterms:created>
  <dcterms:modified xsi:type="dcterms:W3CDTF">2024-05-06T11:36:52Z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2052-12.1.0.16729</vt:lpwstr>
  </property>
  <property fmtid="{D5CDD505-2E9C-101B-9397-08002B2CF9AE}" pid="3" name="ICV">
    <vt:lpwstr>2EE06E75B1FE47E0A0D772596133F7E9_11</vt:lpwstr>
  </property>
</Properties>
</file>