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7" r:id="rId3"/>
    <p:sldId id="259" r:id="rId4"/>
    <p:sldId id="274" r:id="rId5"/>
    <p:sldId id="275" r:id="rId6"/>
    <p:sldId id="276" r:id="rId7"/>
    <p:sldId id="273" r:id="rId8"/>
    <p:sldId id="260" r:id="rId10"/>
    <p:sldId id="262" r:id="rId11"/>
    <p:sldId id="288" r:id="rId12"/>
    <p:sldId id="265" r:id="rId13"/>
    <p:sldId id="305" r:id="rId14"/>
    <p:sldId id="304" r:id="rId15"/>
    <p:sldId id="303" r:id="rId16"/>
    <p:sldId id="295" r:id="rId17"/>
    <p:sldId id="267" r:id="rId18"/>
    <p:sldId id="268" r:id="rId19"/>
    <p:sldId id="263" r:id="rId20"/>
    <p:sldId id="269" r:id="rId21"/>
    <p:sldId id="270" r:id="rId22"/>
    <p:sldId id="306" r:id="rId23"/>
    <p:sldId id="307"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A4A3A4"/>
          </p15:clr>
        </p15:guide>
        <p15:guide id="2" pos="38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uxian"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0"/>
        <p:guide pos="387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49.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7.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image" Target="../media/image19.jpeg"/><Relationship Id="rId4" Type="http://schemas.openxmlformats.org/officeDocument/2006/relationships/image" Target="../media/image18.png"/><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8.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tags" Target="../tags/tag107.xml"/><Relationship Id="rId4" Type="http://schemas.openxmlformats.org/officeDocument/2006/relationships/image" Target="../media/image18.png"/><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13.xml"/><Relationship Id="rId6" Type="http://schemas.openxmlformats.org/officeDocument/2006/relationships/image" Target="../media/image19.jpeg"/><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17.xml"/><Relationship Id="rId7" Type="http://schemas.openxmlformats.org/officeDocument/2006/relationships/image" Target="../media/image24.png"/><Relationship Id="rId6" Type="http://schemas.openxmlformats.org/officeDocument/2006/relationships/tags" Target="../tags/tag116.xml"/><Relationship Id="rId5" Type="http://schemas.openxmlformats.org/officeDocument/2006/relationships/image" Target="../media/image23.jpeg"/><Relationship Id="rId4" Type="http://schemas.openxmlformats.org/officeDocument/2006/relationships/tags" Target="../tags/tag115.xml"/><Relationship Id="rId3" Type="http://schemas.openxmlformats.org/officeDocument/2006/relationships/image" Target="../media/image22.jpeg"/><Relationship Id="rId2" Type="http://schemas.openxmlformats.org/officeDocument/2006/relationships/tags" Target="../tags/tag114.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9.xml"/><Relationship Id="rId3" Type="http://schemas.openxmlformats.org/officeDocument/2006/relationships/image" Target="../media/image25.png"/><Relationship Id="rId2" Type="http://schemas.openxmlformats.org/officeDocument/2006/relationships/tags" Target="../tags/tag118.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26.png"/><Relationship Id="rId3" Type="http://schemas.openxmlformats.org/officeDocument/2006/relationships/tags" Target="../tags/tag121.xml"/><Relationship Id="rId2" Type="http://schemas.openxmlformats.org/officeDocument/2006/relationships/tags" Target="../tags/tag120.xml"/><Relationship Id="rId17" Type="http://schemas.openxmlformats.org/officeDocument/2006/relationships/slideLayout" Target="../slideLayouts/slideLayout1.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tags" Target="../tags/tag6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image" Target="../media/image27.png"/><Relationship Id="rId2" Type="http://schemas.openxmlformats.org/officeDocument/2006/relationships/tags" Target="../tags/tag146.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0.xml"/><Relationship Id="rId7" Type="http://schemas.openxmlformats.org/officeDocument/2006/relationships/image" Target="../media/image2.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tags" Target="../tags/tag69.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2.xml"/><Relationship Id="rId4" Type="http://schemas.openxmlformats.org/officeDocument/2006/relationships/image" Target="../media/image10.jpeg"/><Relationship Id="rId3" Type="http://schemas.openxmlformats.org/officeDocument/2006/relationships/image" Target="../media/image2.jpeg"/><Relationship Id="rId2" Type="http://schemas.openxmlformats.org/officeDocument/2006/relationships/tags" Target="../tags/tag7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4.xml"/><Relationship Id="rId5" Type="http://schemas.openxmlformats.org/officeDocument/2006/relationships/image" Target="../media/image2.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tags" Target="../tags/tag7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2.jpeg"/><Relationship Id="rId2" Type="http://schemas.openxmlformats.org/officeDocument/2006/relationships/tags" Target="../tags/tag75.xml"/><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6.xml"/><Relationship Id="rId5" Type="http://schemas.openxmlformats.org/officeDocument/2006/relationships/image" Target="../media/image13.jpeg"/><Relationship Id="rId4" Type="http://schemas.openxmlformats.org/officeDocument/2006/relationships/image" Target="../media/image2.jpeg"/><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image" Target="../media/image15.png"/><Relationship Id="rId5" Type="http://schemas.openxmlformats.org/officeDocument/2006/relationships/tags" Target="../tags/tag89.xml"/><Relationship Id="rId4" Type="http://schemas.openxmlformats.org/officeDocument/2006/relationships/image" Target="../media/image14.png"/><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Freeform 24"/>
          <p:cNvSpPr/>
          <p:nvPr>
            <p:custDataLst>
              <p:tags r:id="rId2"/>
            </p:custDataLst>
          </p:nvPr>
        </p:nvSpPr>
        <p:spPr bwMode="auto">
          <a:xfrm>
            <a:off x="128905" y="144145"/>
            <a:ext cx="8173085" cy="505460"/>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rgbClr val="5476A9"/>
            </a:solidFill>
            <a:prstDash val="solid"/>
            <a:miter lim="800000"/>
          </a:ln>
        </p:spPr>
        <p:txBody>
          <a:bodyPr vert="horz" wrap="square" lIns="91440" tIns="45720" rIns="91440" bIns="45720" numCol="1" anchor="t" anchorCtr="0" compatLnSpc="1"/>
          <a:lstStyle/>
          <a:p>
            <a:pPr algn="ctr"/>
            <a:r>
              <a:rPr lang="zh-CN" altLang="en-US" sz="2400" b="1" dirty="0">
                <a:solidFill>
                  <a:schemeClr val="accent1">
                    <a:lumMod val="50000"/>
                  </a:schemeClr>
                </a:solidFill>
                <a:latin typeface="+mn-ea"/>
                <a:ea typeface="+mn-ea"/>
              </a:rPr>
              <a:t>科粤版 初中化学 九年级上册  第三单元</a:t>
            </a:r>
            <a:r>
              <a:rPr lang="en-US" altLang="zh-CN" sz="2400" b="1" dirty="0">
                <a:solidFill>
                  <a:schemeClr val="accent1">
                    <a:lumMod val="50000"/>
                  </a:schemeClr>
                </a:solidFill>
                <a:latin typeface="+mn-ea"/>
                <a:ea typeface="+mn-ea"/>
              </a:rPr>
              <a:t> </a:t>
            </a:r>
            <a:r>
              <a:rPr lang="zh-CN" altLang="en-US" sz="2400" b="1" dirty="0">
                <a:solidFill>
                  <a:schemeClr val="accent1">
                    <a:lumMod val="50000"/>
                  </a:schemeClr>
                </a:solidFill>
                <a:latin typeface="+mn-ea"/>
                <a:ea typeface="+mn-ea"/>
              </a:rPr>
              <a:t>跨学科实践活动</a:t>
            </a:r>
            <a:endParaRPr lang="zh-CN" altLang="en-US" sz="2400" b="1" dirty="0">
              <a:solidFill>
                <a:schemeClr val="accent1">
                  <a:lumMod val="50000"/>
                </a:schemeClr>
              </a:solidFill>
              <a:latin typeface="+mn-ea"/>
              <a:ea typeface="+mn-ea"/>
            </a:endParaRPr>
          </a:p>
        </p:txBody>
      </p:sp>
      <p:sp>
        <p:nvSpPr>
          <p:cNvPr id="8" name="矩形 2"/>
          <p:cNvSpPr/>
          <p:nvPr>
            <p:custDataLst>
              <p:tags r:id="rId3"/>
            </p:custDataLst>
          </p:nvPr>
        </p:nvSpPr>
        <p:spPr>
          <a:xfrm flipV="1">
            <a:off x="1268095" y="2365375"/>
            <a:ext cx="10923905" cy="2089150"/>
          </a:xfrm>
          <a:prstGeom prst="foldedCorner">
            <a:avLst>
              <a:gd name="adj" fmla="val 28130"/>
            </a:avLst>
          </a:prstGeom>
          <a:solidFill>
            <a:srgbClr val="5476A9"/>
          </a:solidFill>
          <a:ln w="9525">
            <a:noFill/>
          </a:ln>
        </p:spPr>
        <p:txBody>
          <a:bodyPr lIns="121917" tIns="60958" rIns="121917" bIns="60958" anchor="ctr"/>
          <a:lstStyle/>
          <a:p>
            <a:pPr algn="ctr" defTabSz="685800">
              <a:buFont typeface="Arial" panose="020B0604020202020204" pitchFamily="34" charset="0"/>
              <a:buNone/>
            </a:pPr>
            <a:endParaRPr lang="zh-CN" altLang="zh-CN" sz="1300" dirty="0">
              <a:solidFill>
                <a:schemeClr val="tx1">
                  <a:lumMod val="7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TextBox 11"/>
          <p:cNvSpPr/>
          <p:nvPr>
            <p:custDataLst>
              <p:tags r:id="rId4"/>
            </p:custDataLst>
          </p:nvPr>
        </p:nvSpPr>
        <p:spPr>
          <a:xfrm>
            <a:off x="1268095" y="2420620"/>
            <a:ext cx="10926445" cy="1976120"/>
          </a:xfrm>
          <a:prstGeom prst="rect">
            <a:avLst/>
          </a:prstGeom>
          <a:noFill/>
          <a:ln w="9525">
            <a:noFill/>
          </a:ln>
        </p:spPr>
        <p:txBody>
          <a:bodyPr wrap="square" lIns="121917" tIns="60958" rIns="121917" bIns="60958" anchor="t">
            <a:noAutofit/>
          </a:bodyPr>
          <a:lstStyle/>
          <a:p>
            <a:pPr algn="ctr">
              <a:lnSpc>
                <a:spcPct val="150000"/>
              </a:lnSpc>
              <a:buFont typeface="Arial" panose="020B0604020202020204" pitchFamily="34" charset="0"/>
              <a:buNone/>
            </a:pPr>
            <a:r>
              <a:rPr lang="zh-CN" altLang="en-US" sz="6600" b="1" dirty="0">
                <a:solidFill>
                  <a:srgbClr val="FFFFFF"/>
                </a:solidFill>
                <a:ea typeface="微软雅黑" panose="020B0503020204020204" charset="-122"/>
                <a:sym typeface="Arial" panose="020B0604020202020204" pitchFamily="34" charset="0"/>
              </a:rPr>
              <a:t>水的净化与自制净水器</a:t>
            </a:r>
            <a:endParaRPr lang="zh-CN" altLang="en-US" sz="6600" b="1" dirty="0">
              <a:solidFill>
                <a:srgbClr val="FFFFFF"/>
              </a:solidFill>
              <a:ea typeface="微软雅黑" panose="020B0503020204020204" charset="-122"/>
              <a:sym typeface="Arial" panose="020B0604020202020204" pitchFamily="34" charset="0"/>
            </a:endParaRPr>
          </a:p>
          <a:p>
            <a:pPr algn="ctr">
              <a:lnSpc>
                <a:spcPct val="150000"/>
              </a:lnSpc>
              <a:buFont typeface="Arial" panose="020B0604020202020204" pitchFamily="34" charset="0"/>
              <a:buNone/>
            </a:pPr>
            <a:endParaRPr lang="en-US" altLang="zh-CN" sz="6600" b="1" dirty="0">
              <a:solidFill>
                <a:srgbClr val="FFFFFF"/>
              </a:solidFill>
              <a:ea typeface="微软雅黑" panose="020B0503020204020204" charset="-122"/>
              <a:sym typeface="Arial" panose="020B0604020202020204" pitchFamily="34" charset="0"/>
            </a:endParaRPr>
          </a:p>
        </p:txBody>
      </p:sp>
      <p:sp>
        <p:nvSpPr>
          <p:cNvPr id="3" name="文本框 2"/>
          <p:cNvSpPr txBox="1"/>
          <p:nvPr/>
        </p:nvSpPr>
        <p:spPr>
          <a:xfrm>
            <a:off x="5488940" y="4514215"/>
            <a:ext cx="2813685" cy="460375"/>
          </a:xfrm>
          <a:prstGeom prst="rect">
            <a:avLst/>
          </a:prstGeom>
          <a:noFill/>
        </p:spPr>
        <p:txBody>
          <a:bodyPr wrap="square" rtlCol="0">
            <a:spAutoFit/>
          </a:bodyPr>
          <a:lstStyle/>
          <a:p>
            <a:r>
              <a:rPr lang="zh-CN" altLang="en-US" sz="2400" b="1" dirty="0">
                <a:solidFill>
                  <a:schemeClr val="accent1">
                    <a:lumMod val="50000"/>
                  </a:schemeClr>
                </a:solidFill>
                <a:latin typeface="+mn-ea"/>
              </a:rPr>
              <a:t>授课人：郑燕娴</a:t>
            </a:r>
            <a:r>
              <a:rPr lang="en-US" altLang="zh-CN" sz="2400" b="1" dirty="0">
                <a:solidFill>
                  <a:schemeClr val="accent1">
                    <a:lumMod val="50000"/>
                  </a:schemeClr>
                </a:solidFill>
                <a:latin typeface="+mn-ea"/>
              </a:rPr>
              <a:t>                    </a:t>
            </a:r>
            <a:endParaRPr lang="zh-CN" altLang="en-US" sz="2400" b="1" dirty="0">
              <a:solidFill>
                <a:schemeClr val="accent1">
                  <a:lumMod val="50000"/>
                </a:schemeClr>
              </a:solidFill>
              <a:latin typeface="+mn-ea"/>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1435735" y="1001395"/>
            <a:ext cx="3159125"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en-US" altLang="zh-CN" sz="3200" b="1" kern="0" dirty="0">
                <a:solidFill>
                  <a:schemeClr val="bg1"/>
                </a:solidFill>
                <a:latin typeface="+mn-ea"/>
                <a:ea typeface="微软雅黑" panose="020B0503020204020204" charset="-122"/>
                <a:sym typeface="+mn-ea"/>
              </a:rPr>
              <a:t>TDS</a:t>
            </a:r>
            <a:r>
              <a:rPr lang="zh-CN" altLang="en-US" sz="3200" b="1" kern="0" dirty="0">
                <a:solidFill>
                  <a:schemeClr val="bg1"/>
                </a:solidFill>
                <a:latin typeface="+mn-ea"/>
                <a:ea typeface="微软雅黑" panose="020B0503020204020204" charset="-122"/>
                <a:sym typeface="+mn-ea"/>
              </a:rPr>
              <a:t>测试笔</a:t>
            </a:r>
            <a:endParaRPr lang="en-US" altLang="zh-CN" sz="3200" b="1" kern="0" dirty="0">
              <a:solidFill>
                <a:schemeClr val="bg1"/>
              </a:solidFill>
              <a:latin typeface="+mn-ea"/>
              <a:ea typeface="微软雅黑" panose="020B0503020204020204" charset="-122"/>
              <a:sym typeface="+mn-ea"/>
            </a:endParaRPr>
          </a:p>
        </p:txBody>
      </p:sp>
      <p:pic>
        <p:nvPicPr>
          <p:cNvPr id="3" name="图片 2"/>
          <p:cNvPicPr>
            <a:picLocks noChangeAspect="1"/>
          </p:cNvPicPr>
          <p:nvPr>
            <p:custDataLst>
              <p:tags r:id="rId3"/>
            </p:custDataLst>
          </p:nvPr>
        </p:nvPicPr>
        <p:blipFill>
          <a:blip r:embed="rId4"/>
          <a:stretch>
            <a:fillRect/>
          </a:stretch>
        </p:blipFill>
        <p:spPr>
          <a:xfrm>
            <a:off x="1301115" y="2242185"/>
            <a:ext cx="3638550" cy="2940050"/>
          </a:xfrm>
          <a:prstGeom prst="rect">
            <a:avLst/>
          </a:prstGeom>
        </p:spPr>
      </p:pic>
      <p:pic>
        <p:nvPicPr>
          <p:cNvPr id="6" name="图片 5"/>
          <p:cNvPicPr>
            <a:picLocks noChangeAspect="1"/>
          </p:cNvPicPr>
          <p:nvPr/>
        </p:nvPicPr>
        <p:blipFill>
          <a:blip r:embed="rId5"/>
          <a:srcRect l="6279" t="34650" r="53876" b="5908"/>
          <a:stretch>
            <a:fillRect/>
          </a:stretch>
        </p:blipFill>
        <p:spPr>
          <a:xfrm>
            <a:off x="7170420" y="288290"/>
            <a:ext cx="2790190" cy="5817870"/>
          </a:xfrm>
          <a:prstGeom prst="rect">
            <a:avLst/>
          </a:prstGeom>
        </p:spPr>
      </p:pic>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4" name="表格 3"/>
          <p:cNvGraphicFramePr/>
          <p:nvPr>
            <p:custDataLst>
              <p:tags r:id="rId2"/>
            </p:custDataLst>
          </p:nvPr>
        </p:nvGraphicFramePr>
        <p:xfrm>
          <a:off x="932815" y="965200"/>
          <a:ext cx="9999345" cy="5608320"/>
        </p:xfrm>
        <a:graphic>
          <a:graphicData uri="http://schemas.openxmlformats.org/drawingml/2006/table">
            <a:tbl>
              <a:tblPr firstRow="1" bandRow="1">
                <a:tableStyleId>{5C22544A-7EE6-4342-B048-85BDC9FD1C3A}</a:tableStyleId>
              </a:tblPr>
              <a:tblGrid>
                <a:gridCol w="1889125"/>
                <a:gridCol w="1969770"/>
                <a:gridCol w="1852930"/>
                <a:gridCol w="1347470"/>
                <a:gridCol w="1565910"/>
                <a:gridCol w="1374140"/>
              </a:tblGrid>
              <a:tr h="581660">
                <a:tc>
                  <a:txBody>
                    <a:bodyPr/>
                    <a:p>
                      <a:pPr algn="ctr">
                        <a:lnSpc>
                          <a:spcPct val="120000"/>
                        </a:lnSpc>
                        <a:buNone/>
                      </a:pPr>
                      <a:r>
                        <a:rPr lang="zh-CN" altLang="en-US" sz="2400">
                          <a:latin typeface="Times New Roman" panose="02020603050405020304" charset="0"/>
                          <a:ea typeface="微软雅黑" panose="020B0503020204020204" charset="-122"/>
                        </a:rPr>
                        <a:t>检测项目</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zh-CN" altLang="en-US" sz="2400">
                          <a:latin typeface="Times New Roman" panose="02020603050405020304" charset="0"/>
                          <a:ea typeface="微软雅黑" panose="020B0503020204020204" charset="-122"/>
                        </a:rPr>
                        <a:t>检测方法</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ClrTx/>
                        <a:buSzTx/>
                        <a:buFontTx/>
                        <a:buNone/>
                      </a:pPr>
                      <a:r>
                        <a:rPr lang="zh-CN" altLang="en-US" sz="2400">
                          <a:latin typeface="Times New Roman" panose="02020603050405020304" charset="0"/>
                          <a:ea typeface="微软雅黑" panose="020B0503020204020204" charset="-122"/>
                        </a:rPr>
                        <a:t>标准值</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en-US" altLang="zh-CN" sz="2400">
                          <a:latin typeface="Times New Roman" panose="02020603050405020304" charset="0"/>
                          <a:ea typeface="微软雅黑" panose="020B0503020204020204" charset="-122"/>
                        </a:rPr>
                        <a:t> </a:t>
                      </a:r>
                      <a:r>
                        <a:rPr lang="zh-CN" altLang="en-US" sz="2400">
                          <a:latin typeface="Times New Roman" panose="02020603050405020304" charset="0"/>
                          <a:ea typeface="微软雅黑" panose="020B0503020204020204" charset="-122"/>
                        </a:rPr>
                        <a:t>饮用水</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zh-CN" altLang="en-US" sz="2400">
                          <a:latin typeface="Times New Roman" panose="02020603050405020304" charset="0"/>
                          <a:ea typeface="微软雅黑" panose="020B0503020204020204" charset="-122"/>
                        </a:rPr>
                        <a:t>浑浊湖水</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en-US" altLang="zh-CN">
                          <a:latin typeface="Times New Roman" panose="02020603050405020304" charset="0"/>
                        </a:rPr>
                        <a:t>     ……</a:t>
                      </a:r>
                      <a:endParaRPr lang="en-US" altLang="zh-CN">
                        <a:latin typeface="Times New Roman" panose="02020603050405020304" charset="0"/>
                      </a:endParaRPr>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色度</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30000"/>
                        </a:lnSpc>
                        <a:buNone/>
                      </a:pPr>
                      <a:r>
                        <a:rPr lang="zh-CN" altLang="en-US" sz="2400">
                          <a:latin typeface="Times New Roman" panose="02020603050405020304" charset="0"/>
                        </a:rPr>
                        <a:t>无色</a:t>
                      </a:r>
                      <a:endParaRPr lang="zh-CN" altLang="en-US"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186180">
                <a:tc>
                  <a:txBody>
                    <a:bodyPr/>
                    <a:p>
                      <a:pPr indent="0" algn="ctr" fontAlgn="ctr">
                        <a:lnSpc>
                          <a:spcPct val="220000"/>
                        </a:lnSpc>
                        <a:buNone/>
                      </a:pPr>
                      <a:r>
                        <a:rPr lang="zh-CN" altLang="en-US" sz="2400" b="1">
                          <a:solidFill>
                            <a:schemeClr val="tx1"/>
                          </a:solidFill>
                          <a:uFillTx/>
                          <a:latin typeface="Times New Roman" panose="02020603050405020304" charset="0"/>
                          <a:ea typeface="微软雅黑" panose="020B0503020204020204" charset="-122"/>
                        </a:rPr>
                        <a:t>浊度</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270000"/>
                        </a:lnSpc>
                        <a:buNone/>
                      </a:pPr>
                      <a:r>
                        <a:rPr lang="zh-CN" altLang="en-US" sz="2000">
                          <a:latin typeface="Times New Roman" panose="02020603050405020304" charset="0"/>
                        </a:rPr>
                        <a:t>无肉眼可见物</a:t>
                      </a:r>
                      <a:endParaRPr lang="zh-CN" altLang="en-US" sz="20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味道</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zh-CN" altLang="en-US" sz="2400">
                          <a:latin typeface="Times New Roman" panose="02020603050405020304" charset="0"/>
                        </a:rPr>
                        <a:t>无气味</a:t>
                      </a:r>
                      <a:endParaRPr lang="zh-CN" altLang="en-US"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固体溶解物</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en-US" altLang="zh-CN" sz="2400">
                          <a:latin typeface="Times New Roman" panose="02020603050405020304" charset="0"/>
                        </a:rPr>
                        <a:t>&lt; 50</a:t>
                      </a:r>
                      <a:endParaRPr lang="en-US" altLang="zh-CN"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cs typeface="微软雅黑" panose="020B0503020204020204" charset="-122"/>
                        </a:rPr>
                        <a:t>溶液</a:t>
                      </a:r>
                      <a:r>
                        <a:rPr lang="en-US" altLang="zh-CN" sz="2400" b="1">
                          <a:solidFill>
                            <a:schemeClr val="tx1"/>
                          </a:solidFill>
                          <a:uFillTx/>
                          <a:latin typeface="Times New Roman" panose="02020603050405020304" charset="0"/>
                          <a:ea typeface="微软雅黑" panose="020B0503020204020204" charset="-122"/>
                          <a:cs typeface="微软雅黑" panose="020B0503020204020204" charset="-122"/>
                        </a:rPr>
                        <a:t>pH</a:t>
                      </a:r>
                      <a:r>
                        <a:rPr lang="zh-CN" altLang="en-US" sz="2400" b="1">
                          <a:solidFill>
                            <a:schemeClr val="tx1"/>
                          </a:solidFill>
                          <a:uFillTx/>
                          <a:latin typeface="Times New Roman" panose="02020603050405020304" charset="0"/>
                          <a:ea typeface="微软雅黑" panose="020B0503020204020204" charset="-122"/>
                          <a:cs typeface="微软雅黑" panose="020B0503020204020204" charset="-122"/>
                        </a:rPr>
                        <a:t>值</a:t>
                      </a:r>
                      <a:endParaRPr lang="zh-CN" altLang="en-US" sz="2400" b="1">
                        <a:solidFill>
                          <a:schemeClr val="tx1"/>
                        </a:solidFill>
                        <a:uFillTx/>
                        <a:latin typeface="Times New Roman" panose="02020603050405020304" charset="0"/>
                        <a:ea typeface="微软雅黑" panose="020B0503020204020204" charset="-122"/>
                        <a:cs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en-US" altLang="zh-CN" sz="2400">
                          <a:latin typeface="Times New Roman" panose="02020603050405020304" charset="0"/>
                        </a:rPr>
                        <a:t>6.0 - 8.5</a:t>
                      </a:r>
                      <a:endParaRPr lang="en-US" altLang="zh-CN"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余氯</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en-US" altLang="zh-CN" sz="2400">
                          <a:latin typeface="Times New Roman" panose="02020603050405020304" charset="0"/>
                        </a:rPr>
                        <a:t>0.3 - 2 mg/L</a:t>
                      </a:r>
                      <a:endParaRPr lang="en-US" altLang="zh-CN"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硬度</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en-US" altLang="zh-CN" sz="2400"/>
                        <a:t>450 </a:t>
                      </a:r>
                      <a:r>
                        <a:rPr lang="en-US" altLang="zh-CN" sz="2400">
                          <a:latin typeface="Times New Roman" panose="02020603050405020304" charset="0"/>
                          <a:sym typeface="+mn-ea"/>
                        </a:rPr>
                        <a:t>mg/L</a:t>
                      </a:r>
                      <a:endParaRPr lang="en-US" altLang="zh-CN" sz="2400"/>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7" name="圆角矩形 6"/>
          <p:cNvSpPr/>
          <p:nvPr>
            <p:custDataLst>
              <p:tags r:id="rId3"/>
            </p:custDataLst>
          </p:nvPr>
        </p:nvSpPr>
        <p:spPr bwMode="auto">
          <a:xfrm>
            <a:off x="417195" y="150495"/>
            <a:ext cx="4209415"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dirty="0">
                <a:solidFill>
                  <a:schemeClr val="bg1"/>
                </a:solidFill>
                <a:latin typeface="+mn-ea"/>
                <a:sym typeface="+mn-ea"/>
              </a:rPr>
              <a:t>认识水质检测的方法</a:t>
            </a:r>
            <a:endParaRPr lang="zh-CN" altLang="en-US" sz="3200" b="1" kern="0" dirty="0">
              <a:solidFill>
                <a:schemeClr val="bg1"/>
              </a:solidFill>
              <a:latin typeface="+mn-ea"/>
              <a:ea typeface="微软雅黑" panose="020B0503020204020204" charset="-122"/>
              <a:sym typeface="+mn-ea"/>
            </a:endParaRPr>
          </a:p>
        </p:txBody>
      </p:sp>
      <p:sp>
        <p:nvSpPr>
          <p:cNvPr id="2" name="文本框 1"/>
          <p:cNvSpPr txBox="1"/>
          <p:nvPr/>
        </p:nvSpPr>
        <p:spPr>
          <a:xfrm>
            <a:off x="2920365" y="1657350"/>
            <a:ext cx="2099945" cy="460375"/>
          </a:xfrm>
          <a:prstGeom prst="rect">
            <a:avLst/>
          </a:prstGeom>
          <a:noFill/>
        </p:spPr>
        <p:txBody>
          <a:bodyPr wrap="square" rtlCol="0">
            <a:spAutoFit/>
          </a:bodyPr>
          <a:p>
            <a:r>
              <a:rPr lang="zh-CN" altLang="en-US" sz="2400">
                <a:solidFill>
                  <a:schemeClr val="tx1"/>
                </a:solidFill>
                <a:latin typeface="Times New Roman" panose="02020603050405020304" charset="0"/>
                <a:ea typeface="微软雅黑" panose="020B0503020204020204" charset="-122"/>
                <a:sym typeface="+mn-ea"/>
              </a:rPr>
              <a:t>目视观察法</a:t>
            </a:r>
            <a:endParaRPr lang="zh-CN" altLang="en-US" sz="2400">
              <a:solidFill>
                <a:schemeClr val="tx1"/>
              </a:solidFill>
              <a:latin typeface="Times New Roman" panose="02020603050405020304" charset="0"/>
              <a:ea typeface="微软雅黑" panose="020B0503020204020204" charset="-122"/>
              <a:sym typeface="+mn-ea"/>
            </a:endParaRPr>
          </a:p>
        </p:txBody>
      </p:sp>
      <p:sp>
        <p:nvSpPr>
          <p:cNvPr id="3" name="文本框 2"/>
          <p:cNvSpPr txBox="1"/>
          <p:nvPr/>
        </p:nvSpPr>
        <p:spPr>
          <a:xfrm>
            <a:off x="3002915" y="2594610"/>
            <a:ext cx="2099945" cy="460375"/>
          </a:xfrm>
          <a:prstGeom prst="rect">
            <a:avLst/>
          </a:prstGeom>
          <a:noFill/>
        </p:spPr>
        <p:txBody>
          <a:bodyPr wrap="square" rtlCol="0">
            <a:spAutoFit/>
          </a:bodyPr>
          <a:p>
            <a:r>
              <a:rPr lang="zh-CN" altLang="en-US" sz="2400">
                <a:solidFill>
                  <a:schemeClr val="tx1"/>
                </a:solidFill>
                <a:latin typeface="Times New Roman" panose="02020603050405020304" charset="0"/>
                <a:ea typeface="微软雅黑" panose="020B0503020204020204" charset="-122"/>
                <a:sym typeface="+mn-ea"/>
              </a:rPr>
              <a:t>目视观察法</a:t>
            </a:r>
            <a:endParaRPr lang="zh-CN" altLang="en-US" sz="2400">
              <a:solidFill>
                <a:schemeClr val="tx1"/>
              </a:solidFill>
              <a:latin typeface="Times New Roman" panose="02020603050405020304" charset="0"/>
              <a:ea typeface="微软雅黑" panose="020B0503020204020204" charset="-122"/>
              <a:sym typeface="+mn-ea"/>
            </a:endParaRPr>
          </a:p>
        </p:txBody>
      </p:sp>
      <p:sp>
        <p:nvSpPr>
          <p:cNvPr id="5" name="文本框 4"/>
          <p:cNvSpPr txBox="1"/>
          <p:nvPr/>
        </p:nvSpPr>
        <p:spPr>
          <a:xfrm>
            <a:off x="3190875" y="3460750"/>
            <a:ext cx="2099945" cy="460375"/>
          </a:xfrm>
          <a:prstGeom prst="rect">
            <a:avLst/>
          </a:prstGeom>
          <a:noFill/>
        </p:spPr>
        <p:txBody>
          <a:bodyPr wrap="square" rtlCol="0">
            <a:spAutoFit/>
          </a:bodyPr>
          <a:p>
            <a:r>
              <a:rPr lang="zh-CN" altLang="en-US" sz="2400">
                <a:solidFill>
                  <a:schemeClr val="tx1"/>
                </a:solidFill>
                <a:latin typeface="Times New Roman" panose="02020603050405020304" charset="0"/>
                <a:ea typeface="微软雅黑" panose="020B0503020204020204" charset="-122"/>
                <a:sym typeface="+mn-ea"/>
              </a:rPr>
              <a:t>闻气味</a:t>
            </a:r>
            <a:endParaRPr lang="zh-CN" altLang="en-US" sz="2400">
              <a:solidFill>
                <a:schemeClr val="tx1"/>
              </a:solidFill>
              <a:latin typeface="Times New Roman" panose="02020603050405020304" charset="0"/>
              <a:ea typeface="微软雅黑" panose="020B0503020204020204" charset="-122"/>
              <a:sym typeface="+mn-ea"/>
            </a:endParaRPr>
          </a:p>
        </p:txBody>
      </p:sp>
      <p:sp>
        <p:nvSpPr>
          <p:cNvPr id="6" name="文本框 5"/>
          <p:cNvSpPr txBox="1"/>
          <p:nvPr/>
        </p:nvSpPr>
        <p:spPr>
          <a:xfrm>
            <a:off x="2920365" y="4131310"/>
            <a:ext cx="2099945" cy="460375"/>
          </a:xfrm>
          <a:prstGeom prst="rect">
            <a:avLst/>
          </a:prstGeom>
          <a:noFill/>
        </p:spPr>
        <p:txBody>
          <a:bodyPr wrap="square" rtlCol="0">
            <a:spAutoFit/>
          </a:bodyPr>
          <a:p>
            <a:r>
              <a:rPr lang="zh-CN" altLang="en-US" sz="2400" b="1">
                <a:solidFill>
                  <a:srgbClr val="FF0000"/>
                </a:solidFill>
                <a:latin typeface="Times New Roman" panose="02020603050405020304" charset="0"/>
                <a:ea typeface="微软雅黑" panose="020B0503020204020204" charset="-122"/>
                <a:sym typeface="+mn-ea"/>
              </a:rPr>
              <a:t>TDS 测试笔</a:t>
            </a:r>
            <a:endParaRPr lang="zh-CN" altLang="en-US" sz="2400" b="1">
              <a:solidFill>
                <a:srgbClr val="FF0000"/>
              </a:solidFill>
              <a:latin typeface="Times New Roman" panose="02020603050405020304" charset="0"/>
              <a:ea typeface="微软雅黑" panose="020B0503020204020204" charset="-122"/>
              <a:sym typeface="+mn-ea"/>
            </a:endParaRPr>
          </a:p>
        </p:txBody>
      </p:sp>
      <p:sp>
        <p:nvSpPr>
          <p:cNvPr id="8" name="文本框 7"/>
          <p:cNvSpPr txBox="1"/>
          <p:nvPr/>
        </p:nvSpPr>
        <p:spPr>
          <a:xfrm>
            <a:off x="3162935" y="4756785"/>
            <a:ext cx="2099945" cy="460375"/>
          </a:xfrm>
          <a:prstGeom prst="rect">
            <a:avLst/>
          </a:prstGeom>
          <a:noFill/>
        </p:spPr>
        <p:txBody>
          <a:bodyPr wrap="square" rtlCol="0">
            <a:spAutoFit/>
          </a:bodyPr>
          <a:p>
            <a:r>
              <a:rPr lang="en-US" altLang="zh-CN" sz="2400" b="1">
                <a:solidFill>
                  <a:srgbClr val="FF0000"/>
                </a:solidFill>
                <a:latin typeface="Times New Roman" panose="02020603050405020304" charset="0"/>
                <a:ea typeface="微软雅黑" panose="020B0503020204020204" charset="-122"/>
                <a:sym typeface="+mn-ea"/>
              </a:rPr>
              <a:t>pH </a:t>
            </a:r>
            <a:r>
              <a:rPr lang="zh-CN" altLang="en-US" sz="2400" b="1">
                <a:solidFill>
                  <a:srgbClr val="FF0000"/>
                </a:solidFill>
                <a:latin typeface="Times New Roman" panose="02020603050405020304" charset="0"/>
                <a:ea typeface="微软雅黑" panose="020B0503020204020204" charset="-122"/>
                <a:sym typeface="+mn-ea"/>
              </a:rPr>
              <a:t>试纸</a:t>
            </a:r>
            <a:endParaRPr lang="zh-CN" altLang="en-US" sz="2400" b="1">
              <a:solidFill>
                <a:srgbClr val="FF0000"/>
              </a:solidFill>
              <a:latin typeface="Times New Roman" panose="02020603050405020304" charset="0"/>
              <a:ea typeface="微软雅黑" panose="020B0503020204020204" charset="-122"/>
              <a:sym typeface="+mn-ea"/>
            </a:endParaRPr>
          </a:p>
        </p:txBody>
      </p:sp>
      <p:sp>
        <p:nvSpPr>
          <p:cNvPr id="9" name="文本框 8"/>
          <p:cNvSpPr txBox="1"/>
          <p:nvPr/>
        </p:nvSpPr>
        <p:spPr>
          <a:xfrm>
            <a:off x="3002915" y="5407660"/>
            <a:ext cx="2099945" cy="460375"/>
          </a:xfrm>
          <a:prstGeom prst="rect">
            <a:avLst/>
          </a:prstGeom>
          <a:noFill/>
        </p:spPr>
        <p:txBody>
          <a:bodyPr wrap="square" rtlCol="0">
            <a:spAutoFit/>
          </a:bodyPr>
          <a:p>
            <a:r>
              <a:rPr lang="zh-CN" altLang="en-US" sz="2400" b="1">
                <a:solidFill>
                  <a:srgbClr val="FF0000"/>
                </a:solidFill>
                <a:latin typeface="Times New Roman" panose="02020603050405020304" charset="0"/>
                <a:ea typeface="微软雅黑" panose="020B0503020204020204" charset="-122"/>
                <a:sym typeface="+mn-ea"/>
              </a:rPr>
              <a:t>余氯测试液</a:t>
            </a:r>
            <a:endParaRPr lang="zh-CN" altLang="en-US" sz="2400" b="1">
              <a:solidFill>
                <a:srgbClr val="FF0000"/>
              </a:solidFill>
              <a:latin typeface="Times New Roman" panose="02020603050405020304" charset="0"/>
              <a:ea typeface="微软雅黑" panose="020B0503020204020204" charset="-122"/>
              <a:sym typeface="+mn-ea"/>
            </a:endParaRPr>
          </a:p>
        </p:txBody>
      </p:sp>
      <p:sp>
        <p:nvSpPr>
          <p:cNvPr id="10" name="文本框 9"/>
          <p:cNvSpPr txBox="1"/>
          <p:nvPr/>
        </p:nvSpPr>
        <p:spPr>
          <a:xfrm>
            <a:off x="2955925" y="6052820"/>
            <a:ext cx="1733550" cy="460375"/>
          </a:xfrm>
          <a:prstGeom prst="rect">
            <a:avLst/>
          </a:prstGeom>
          <a:noFill/>
        </p:spPr>
        <p:txBody>
          <a:bodyPr wrap="square" rtlCol="0">
            <a:spAutoFit/>
          </a:bodyPr>
          <a:p>
            <a:r>
              <a:rPr lang="zh-CN" altLang="en-US" sz="2400" b="1">
                <a:solidFill>
                  <a:srgbClr val="FF0000"/>
                </a:solidFill>
                <a:latin typeface="Times New Roman" panose="02020603050405020304" charset="0"/>
                <a:ea typeface="微软雅黑" panose="020B0503020204020204" charset="-122"/>
                <a:sym typeface="+mn-ea"/>
              </a:rPr>
              <a:t>硬度测试液</a:t>
            </a:r>
            <a:endParaRPr lang="zh-CN" altLang="en-US" sz="2400" b="1">
              <a:solidFill>
                <a:srgbClr val="FF0000"/>
              </a:solidFill>
              <a:latin typeface="Times New Roman" panose="02020603050405020304" charset="0"/>
              <a:ea typeface="微软雅黑" panose="020B0503020204020204"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圆角矩形 3"/>
          <p:cNvSpPr/>
          <p:nvPr>
            <p:custDataLst>
              <p:tags r:id="rId2"/>
            </p:custDataLst>
          </p:nvPr>
        </p:nvSpPr>
        <p:spPr bwMode="auto">
          <a:xfrm>
            <a:off x="1106170" y="342265"/>
            <a:ext cx="2444115"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kern="0" dirty="0">
                <a:solidFill>
                  <a:schemeClr val="bg1"/>
                </a:solidFill>
                <a:latin typeface="+mn-ea"/>
                <a:ea typeface="微软雅黑" panose="020B0503020204020204" charset="-122"/>
                <a:sym typeface="+mn-ea"/>
              </a:rPr>
              <a:t>余氯试剂</a:t>
            </a:r>
            <a:endParaRPr lang="zh-CN" sz="3200" b="1" kern="0" dirty="0">
              <a:solidFill>
                <a:schemeClr val="bg1"/>
              </a:solidFill>
              <a:latin typeface="+mn-ea"/>
              <a:ea typeface="微软雅黑" panose="020B0503020204020204" charset="-122"/>
              <a:sym typeface="+mn-ea"/>
            </a:endParaRPr>
          </a:p>
        </p:txBody>
      </p:sp>
      <p:pic>
        <p:nvPicPr>
          <p:cNvPr id="5" name="图片 4"/>
          <p:cNvPicPr>
            <a:picLocks noChangeAspect="1"/>
          </p:cNvPicPr>
          <p:nvPr>
            <p:custDataLst>
              <p:tags r:id="rId3"/>
            </p:custDataLst>
          </p:nvPr>
        </p:nvPicPr>
        <p:blipFill>
          <a:blip r:embed="rId4"/>
          <a:srcRect l="14816" t="7918" r="54638" b="17355"/>
          <a:stretch>
            <a:fillRect/>
          </a:stretch>
        </p:blipFill>
        <p:spPr>
          <a:xfrm>
            <a:off x="1757680" y="1621155"/>
            <a:ext cx="1406525" cy="2620010"/>
          </a:xfrm>
          <a:prstGeom prst="rect">
            <a:avLst/>
          </a:prstGeom>
        </p:spPr>
      </p:pic>
      <p:pic>
        <p:nvPicPr>
          <p:cNvPr id="6" name="图片 5" descr="微信图片_20231213141704"/>
          <p:cNvPicPr>
            <a:picLocks noChangeAspect="1"/>
          </p:cNvPicPr>
          <p:nvPr/>
        </p:nvPicPr>
        <p:blipFill>
          <a:blip r:embed="rId5"/>
          <a:stretch>
            <a:fillRect/>
          </a:stretch>
        </p:blipFill>
        <p:spPr>
          <a:xfrm>
            <a:off x="5964555" y="1167130"/>
            <a:ext cx="5379085" cy="3421380"/>
          </a:xfrm>
          <a:prstGeom prst="rect">
            <a:avLst/>
          </a:prstGeom>
        </p:spPr>
      </p:pic>
      <p:sp>
        <p:nvSpPr>
          <p:cNvPr id="2" name="文本框 1"/>
          <p:cNvSpPr txBox="1"/>
          <p:nvPr>
            <p:custDataLst>
              <p:tags r:id="rId6"/>
            </p:custDataLst>
          </p:nvPr>
        </p:nvSpPr>
        <p:spPr>
          <a:xfrm>
            <a:off x="607695" y="4665980"/>
            <a:ext cx="10966450" cy="2030095"/>
          </a:xfrm>
          <a:prstGeom prst="rect">
            <a:avLst/>
          </a:prstGeom>
          <a:noFill/>
        </p:spPr>
        <p:txBody>
          <a:bodyPr wrap="square" rtlCol="0">
            <a:spAutoFit/>
          </a:bodyPr>
          <a:p>
            <a:pPr indent="0" fontAlgn="auto">
              <a:lnSpc>
                <a:spcPct val="150000"/>
              </a:lnSpc>
            </a:pPr>
            <a:r>
              <a:rPr lang="zh-CN" altLang="en-US" sz="2800" b="1">
                <a:solidFill>
                  <a:schemeClr val="tx2"/>
                </a:solidFill>
              </a:rPr>
              <a:t>自来水消毒大都采用氯化法，自来水中</a:t>
            </a:r>
            <a:r>
              <a:rPr lang="zh-CN" altLang="en-US" sz="2800" b="1">
                <a:solidFill>
                  <a:srgbClr val="FF0000"/>
                </a:solidFill>
              </a:rPr>
              <a:t>残留余氯</a:t>
            </a:r>
            <a:r>
              <a:rPr lang="zh-CN" altLang="en-US" sz="2800" b="1">
                <a:solidFill>
                  <a:schemeClr val="tx2"/>
                </a:solidFill>
              </a:rPr>
              <a:t>，余氯检测液主要是通过特定的试剂与余氯发生化学反应生成带有颜色的化合物通过与标准的色卡对比，确定其余氯值。</a:t>
            </a:r>
            <a:endParaRPr lang="zh-CN" altLang="en-US" sz="2800" b="1">
              <a:solidFill>
                <a:schemeClr val="tx2"/>
              </a:solidFill>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圆角矩形 3"/>
          <p:cNvSpPr/>
          <p:nvPr>
            <p:custDataLst>
              <p:tags r:id="rId2"/>
            </p:custDataLst>
          </p:nvPr>
        </p:nvSpPr>
        <p:spPr bwMode="auto">
          <a:xfrm>
            <a:off x="1470660" y="342265"/>
            <a:ext cx="272669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kern="0" dirty="0">
                <a:solidFill>
                  <a:schemeClr val="bg1"/>
                </a:solidFill>
                <a:latin typeface="Times New Roman" panose="02020603050405020304" charset="0"/>
                <a:ea typeface="微软雅黑" panose="020B0503020204020204" charset="-122"/>
                <a:sym typeface="+mn-ea"/>
              </a:rPr>
              <a:t>硬度试剂</a:t>
            </a:r>
            <a:endParaRPr lang="zh-CN" sz="3200" b="1" kern="0" dirty="0">
              <a:solidFill>
                <a:schemeClr val="bg1"/>
              </a:solidFill>
              <a:latin typeface="Times New Roman" panose="02020603050405020304" charset="0"/>
              <a:ea typeface="微软雅黑" panose="020B0503020204020204" charset="-122"/>
              <a:sym typeface="+mn-ea"/>
            </a:endParaRPr>
          </a:p>
        </p:txBody>
      </p:sp>
      <p:pic>
        <p:nvPicPr>
          <p:cNvPr id="5" name="图片 4"/>
          <p:cNvPicPr>
            <a:picLocks noChangeAspect="1"/>
          </p:cNvPicPr>
          <p:nvPr>
            <p:custDataLst>
              <p:tags r:id="rId3"/>
            </p:custDataLst>
          </p:nvPr>
        </p:nvPicPr>
        <p:blipFill>
          <a:blip r:embed="rId4"/>
          <a:srcRect l="60559" t="14827" r="21365" b="3955"/>
          <a:stretch>
            <a:fillRect/>
          </a:stretch>
        </p:blipFill>
        <p:spPr>
          <a:xfrm>
            <a:off x="1854200" y="1795780"/>
            <a:ext cx="1235075" cy="2689225"/>
          </a:xfrm>
          <a:prstGeom prst="rect">
            <a:avLst/>
          </a:prstGeom>
        </p:spPr>
      </p:pic>
      <p:sp>
        <p:nvSpPr>
          <p:cNvPr id="7" name="文本框 6"/>
          <p:cNvSpPr txBox="1"/>
          <p:nvPr>
            <p:custDataLst>
              <p:tags r:id="rId5"/>
            </p:custDataLst>
          </p:nvPr>
        </p:nvSpPr>
        <p:spPr>
          <a:xfrm>
            <a:off x="1362710" y="4971415"/>
            <a:ext cx="9530080" cy="1383665"/>
          </a:xfrm>
          <a:prstGeom prst="rect">
            <a:avLst/>
          </a:prstGeom>
          <a:noFill/>
        </p:spPr>
        <p:txBody>
          <a:bodyPr wrap="square" rtlCol="0">
            <a:spAutoFit/>
          </a:bodyPr>
          <a:p>
            <a:pPr indent="0" fontAlgn="auto">
              <a:lnSpc>
                <a:spcPct val="150000"/>
              </a:lnSpc>
            </a:pPr>
            <a:r>
              <a:rPr lang="zh-CN" altLang="en-US" sz="2800" b="1" kern="0">
                <a:solidFill>
                  <a:schemeClr val="tx2"/>
                </a:solidFill>
                <a:latin typeface="Times New Roman" panose="02020603050405020304" charset="0"/>
              </a:rPr>
              <a:t>硬度试剂：</a:t>
            </a:r>
            <a:r>
              <a:rPr lang="zh-CN" altLang="en-US" sz="2800" b="1" kern="0">
                <a:solidFill>
                  <a:schemeClr val="tx2"/>
                </a:solidFill>
                <a:latin typeface="Times New Roman" panose="02020603050405020304" charset="0"/>
                <a:sym typeface="+mn-ea"/>
              </a:rPr>
              <a:t>将硬度试剂分别滴入10</a:t>
            </a:r>
            <a:r>
              <a:rPr lang="en-US" altLang="zh-CN" sz="2800" b="1" kern="0">
                <a:solidFill>
                  <a:schemeClr val="tx2"/>
                </a:solidFill>
                <a:latin typeface="Times New Roman" panose="02020603050405020304" charset="0"/>
                <a:sym typeface="+mn-ea"/>
              </a:rPr>
              <a:t> </a:t>
            </a:r>
            <a:r>
              <a:rPr lang="zh-CN" altLang="en-US" sz="2800" b="1" kern="0">
                <a:solidFill>
                  <a:schemeClr val="tx2"/>
                </a:solidFill>
                <a:latin typeface="Times New Roman" panose="02020603050405020304" charset="0"/>
                <a:sym typeface="+mn-ea"/>
              </a:rPr>
              <a:t>ml</a:t>
            </a:r>
            <a:r>
              <a:rPr lang="zh-CN" altLang="en-US" sz="2800" b="1" kern="0">
                <a:solidFill>
                  <a:schemeClr val="tx2"/>
                </a:solidFill>
                <a:latin typeface="Times New Roman" panose="02020603050405020304" charset="0"/>
                <a:sym typeface="+mn-ea"/>
              </a:rPr>
              <a:t>自来水和饮用水中，读取红色变蓝的滴数。滴数越多，硬度越大。</a:t>
            </a:r>
            <a:endParaRPr lang="zh-CN" altLang="en-US" sz="2800" b="1" kern="0">
              <a:solidFill>
                <a:schemeClr val="tx2"/>
              </a:solidFill>
              <a:latin typeface="Times New Roman" panose="02020603050405020304" charset="0"/>
            </a:endParaRPr>
          </a:p>
        </p:txBody>
      </p:sp>
      <p:pic>
        <p:nvPicPr>
          <p:cNvPr id="8" name="图片 7"/>
          <p:cNvPicPr>
            <a:picLocks noChangeAspect="1"/>
          </p:cNvPicPr>
          <p:nvPr/>
        </p:nvPicPr>
        <p:blipFill>
          <a:blip r:embed="rId6"/>
          <a:stretch>
            <a:fillRect/>
          </a:stretch>
        </p:blipFill>
        <p:spPr>
          <a:xfrm>
            <a:off x="3684270" y="1418590"/>
            <a:ext cx="3094990" cy="3189605"/>
          </a:xfrm>
          <a:prstGeom prst="rect">
            <a:avLst/>
          </a:prstGeom>
        </p:spPr>
      </p:pic>
      <p:pic>
        <p:nvPicPr>
          <p:cNvPr id="9" name="图片 8"/>
          <p:cNvPicPr>
            <a:picLocks noChangeAspect="1"/>
          </p:cNvPicPr>
          <p:nvPr/>
        </p:nvPicPr>
        <p:blipFill>
          <a:blip r:embed="rId7"/>
          <a:stretch>
            <a:fillRect/>
          </a:stretch>
        </p:blipFill>
        <p:spPr>
          <a:xfrm>
            <a:off x="8025130" y="1418590"/>
            <a:ext cx="3276600" cy="324231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393065" y="1087120"/>
          <a:ext cx="11597640" cy="5412105"/>
        </p:xfrm>
        <a:graphic>
          <a:graphicData uri="http://schemas.openxmlformats.org/drawingml/2006/table">
            <a:tbl>
              <a:tblPr firstRow="1" bandRow="1">
                <a:tableStyleId>{5C22544A-7EE6-4342-B048-85BDC9FD1C3A}</a:tableStyleId>
              </a:tblPr>
              <a:tblGrid>
                <a:gridCol w="4225925"/>
                <a:gridCol w="3691255"/>
                <a:gridCol w="1942465"/>
                <a:gridCol w="1737995"/>
              </a:tblGrid>
              <a:tr h="628650">
                <a:tc>
                  <a:txBody>
                    <a:bodyPr/>
                    <a:p>
                      <a:pPr algn="ctr">
                        <a:lnSpc>
                          <a:spcPct val="120000"/>
                        </a:lnSpc>
                        <a:buNone/>
                      </a:pPr>
                      <a:r>
                        <a:rPr lang="zh-CN" altLang="en-US" sz="2400">
                          <a:latin typeface="Times New Roman" panose="02020603050405020304" charset="0"/>
                          <a:ea typeface="微软雅黑" panose="020B0503020204020204" charset="-122"/>
                        </a:rPr>
                        <a:t>活动内容</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zh-CN" altLang="en-US" sz="2400">
                          <a:latin typeface="Times New Roman" panose="02020603050405020304" charset="0"/>
                          <a:ea typeface="微软雅黑" panose="020B0503020204020204" charset="-122"/>
                        </a:rPr>
                        <a:t>检测方法</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ClrTx/>
                        <a:buSzTx/>
                        <a:buFontTx/>
                        <a:buNone/>
                      </a:pPr>
                      <a:r>
                        <a:rPr lang="zh-CN" altLang="en-US" sz="2400">
                          <a:latin typeface="Times New Roman" panose="02020603050405020304" charset="0"/>
                          <a:ea typeface="微软雅黑" panose="020B0503020204020204" charset="-122"/>
                        </a:rPr>
                        <a:t>检测现象</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zh-CN" altLang="en-US" sz="2400">
                          <a:latin typeface="Times New Roman" panose="02020603050405020304" charset="0"/>
                          <a:ea typeface="微软雅黑" panose="020B0503020204020204" charset="-122"/>
                          <a:sym typeface="+mn-ea"/>
                        </a:rPr>
                        <a:t>检测结论</a:t>
                      </a:r>
                      <a:endParaRPr lang="zh-CN" altLang="en-US" sz="2400">
                        <a:latin typeface="Times New Roman" panose="02020603050405020304" charset="0"/>
                        <a:ea typeface="微软雅黑" panose="020B0503020204020204" charset="-122"/>
                      </a:endParaRPr>
                    </a:p>
                  </a:txBody>
                  <a:tcPr/>
                </a:tc>
              </a:tr>
              <a:tr h="1217295">
                <a:tc>
                  <a:txBody>
                    <a:bodyPr/>
                    <a:p>
                      <a:pPr indent="0" algn="ctr" fontAlgn="ctr">
                        <a:lnSpc>
                          <a:spcPct val="210000"/>
                        </a:lnSpc>
                        <a:buNone/>
                      </a:pPr>
                      <a:r>
                        <a:rPr lang="zh-CN" altLang="en-US" sz="2400" b="1">
                          <a:solidFill>
                            <a:schemeClr val="tx1"/>
                          </a:solidFill>
                          <a:uFillTx/>
                          <a:latin typeface="Times New Roman" panose="02020603050405020304" charset="0"/>
                          <a:ea typeface="微软雅黑" panose="020B0503020204020204" charset="-122"/>
                        </a:rPr>
                        <a:t>检测自来水和饮用水的</a:t>
                      </a:r>
                      <a:r>
                        <a:rPr lang="en-US" altLang="zh-CN" sz="2400" b="1">
                          <a:solidFill>
                            <a:schemeClr val="tx1"/>
                          </a:solidFill>
                          <a:uFillTx/>
                          <a:latin typeface="Times New Roman" panose="02020603050405020304" charset="0"/>
                          <a:ea typeface="微软雅黑" panose="020B0503020204020204" charset="-122"/>
                        </a:rPr>
                        <a:t>TDS</a:t>
                      </a:r>
                      <a:r>
                        <a:rPr lang="zh-CN" altLang="en-US" sz="2400" b="1">
                          <a:solidFill>
                            <a:schemeClr val="tx1"/>
                          </a:solidFill>
                          <a:uFillTx/>
                          <a:latin typeface="Times New Roman" panose="02020603050405020304" charset="0"/>
                          <a:ea typeface="微软雅黑" panose="020B0503020204020204" charset="-122"/>
                        </a:rPr>
                        <a:t>值</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algn="l" fontAlgn="ctr">
                        <a:lnSpc>
                          <a:spcPct val="150000"/>
                        </a:lnSpc>
                        <a:buClrTx/>
                        <a:buSzTx/>
                        <a:buFontTx/>
                        <a:buNone/>
                      </a:pPr>
                      <a:r>
                        <a:rPr lang="zh-CN" altLang="en-US" sz="2400" b="1">
                          <a:solidFill>
                            <a:schemeClr val="tx1"/>
                          </a:solidFill>
                          <a:uFillTx/>
                          <a:latin typeface="Times New Roman" panose="02020603050405020304" charset="0"/>
                          <a:ea typeface="微软雅黑" panose="020B0503020204020204" charset="-122"/>
                        </a:rPr>
                        <a:t>将TDS笔放入20</a:t>
                      </a:r>
                      <a:r>
                        <a:rPr lang="en-US" altLang="zh-CN" sz="2400" b="1">
                          <a:solidFill>
                            <a:schemeClr val="tx1"/>
                          </a:solidFill>
                          <a:uFillTx/>
                          <a:latin typeface="Times New Roman" panose="02020603050405020304" charset="0"/>
                          <a:ea typeface="微软雅黑" panose="020B0503020204020204" charset="-122"/>
                        </a:rPr>
                        <a:t> </a:t>
                      </a:r>
                      <a:r>
                        <a:rPr lang="zh-CN" altLang="en-US" sz="2400" b="1">
                          <a:solidFill>
                            <a:schemeClr val="tx1"/>
                          </a:solidFill>
                          <a:uFillTx/>
                          <a:latin typeface="Times New Roman" panose="02020603050405020304" charset="0"/>
                          <a:ea typeface="微软雅黑" panose="020B0503020204020204" charset="-122"/>
                        </a:rPr>
                        <a:t>ml</a:t>
                      </a:r>
                      <a:r>
                        <a:rPr lang="en-US" altLang="zh-CN" sz="2400" b="1">
                          <a:solidFill>
                            <a:schemeClr val="tx1"/>
                          </a:solidFill>
                          <a:uFillTx/>
                          <a:latin typeface="Times New Roman" panose="02020603050405020304" charset="0"/>
                          <a:ea typeface="微软雅黑" panose="020B0503020204020204" charset="-122"/>
                        </a:rPr>
                        <a:t> </a:t>
                      </a:r>
                      <a:r>
                        <a:rPr lang="zh-CN" altLang="en-US" sz="2400" b="1">
                          <a:solidFill>
                            <a:schemeClr val="tx1"/>
                          </a:solidFill>
                          <a:uFillTx/>
                          <a:latin typeface="Times New Roman" panose="02020603050405020304" charset="0"/>
                          <a:ea typeface="微软雅黑" panose="020B0503020204020204" charset="-122"/>
                        </a:rPr>
                        <a:t>自来水和饮用水中，读取数值</a:t>
                      </a:r>
                      <a:endParaRPr lang="en-US" altLang="zh-CN"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30000"/>
                        </a:lnSpc>
                        <a:buNone/>
                      </a:pPr>
                      <a:endParaRPr lang="zh-CN" altLang="en-US" sz="2400">
                        <a:latin typeface="Times New Roman" panose="02020603050405020304" charset="0"/>
                      </a:endParaRPr>
                    </a:p>
                  </a:txBody>
                  <a:tcPr/>
                </a:tc>
                <a:tc>
                  <a:txBody>
                    <a:bodyPr/>
                    <a:p>
                      <a:pPr>
                        <a:buNone/>
                      </a:pPr>
                      <a:endParaRPr lang="zh-CN" altLang="en-US"/>
                    </a:p>
                  </a:txBody>
                  <a:tcPr/>
                </a:tc>
              </a:tr>
              <a:tr h="1282065">
                <a:tc>
                  <a:txBody>
                    <a:bodyPr/>
                    <a:p>
                      <a:pPr indent="0" algn="ctr" fontAlgn="ctr">
                        <a:lnSpc>
                          <a:spcPct val="220000"/>
                        </a:lnSpc>
                        <a:buNone/>
                      </a:pPr>
                      <a:r>
                        <a:rPr lang="zh-CN" altLang="en-US" sz="2400" b="1">
                          <a:solidFill>
                            <a:schemeClr val="tx1"/>
                          </a:solidFill>
                          <a:uFillTx/>
                          <a:latin typeface="Times New Roman" panose="02020603050405020304" charset="0"/>
                          <a:ea typeface="微软雅黑" panose="020B0503020204020204" charset="-122"/>
                          <a:sym typeface="+mn-ea"/>
                        </a:rPr>
                        <a:t>检测自来水和饮用水</a:t>
                      </a:r>
                      <a:endParaRPr lang="zh-CN" altLang="en-US" sz="2400" b="1">
                        <a:solidFill>
                          <a:schemeClr val="tx1"/>
                        </a:solidFill>
                        <a:uFillTx/>
                        <a:latin typeface="Times New Roman" panose="02020603050405020304" charset="0"/>
                        <a:ea typeface="微软雅黑" panose="020B0503020204020204" charset="-122"/>
                        <a:sym typeface="+mn-ea"/>
                      </a:endParaRPr>
                    </a:p>
                    <a:p>
                      <a:pPr indent="0" algn="ctr" fontAlgn="ctr">
                        <a:lnSpc>
                          <a:spcPct val="220000"/>
                        </a:lnSpc>
                        <a:buNone/>
                      </a:pPr>
                      <a:r>
                        <a:rPr lang="zh-CN" altLang="en-US" sz="2400" b="1">
                          <a:solidFill>
                            <a:schemeClr val="tx1"/>
                          </a:solidFill>
                          <a:uFillTx/>
                          <a:latin typeface="Times New Roman" panose="02020603050405020304" charset="0"/>
                          <a:ea typeface="微软雅黑" panose="020B0503020204020204" charset="-122"/>
                          <a:sym typeface="+mn-ea"/>
                        </a:rPr>
                        <a:t>的硬度和</a:t>
                      </a:r>
                      <a:r>
                        <a:rPr lang="en-US" altLang="zh-CN" sz="2400" b="1">
                          <a:solidFill>
                            <a:schemeClr val="tx1"/>
                          </a:solidFill>
                          <a:uFillTx/>
                          <a:latin typeface="Times New Roman" panose="02020603050405020304" charset="0"/>
                          <a:ea typeface="微软雅黑" panose="020B0503020204020204" charset="-122"/>
                          <a:sym typeface="+mn-ea"/>
                        </a:rPr>
                        <a:t>pH</a:t>
                      </a:r>
                      <a:r>
                        <a:rPr lang="zh-CN" altLang="en-US" sz="2400" b="1">
                          <a:solidFill>
                            <a:schemeClr val="tx1"/>
                          </a:solidFill>
                          <a:uFillTx/>
                          <a:latin typeface="Times New Roman" panose="02020603050405020304" charset="0"/>
                          <a:ea typeface="微软雅黑" panose="020B0503020204020204" charset="-122"/>
                          <a:sym typeface="+mn-ea"/>
                        </a:rPr>
                        <a:t>值</a:t>
                      </a:r>
                      <a:endParaRPr lang="zh-CN" altLang="en-US" sz="2400" b="1">
                        <a:solidFill>
                          <a:schemeClr val="tx1"/>
                        </a:solidFill>
                        <a:uFillTx/>
                        <a:latin typeface="Times New Roman" panose="02020603050405020304" charset="0"/>
                        <a:ea typeface="微软雅黑" panose="020B0503020204020204" charset="-122"/>
                        <a:sym typeface="+mn-ea"/>
                      </a:endParaRPr>
                    </a:p>
                  </a:txBody>
                  <a:tcPr/>
                </a:tc>
                <a:tc>
                  <a:txBody>
                    <a:bodyPr/>
                    <a:p>
                      <a:pPr indent="0" algn="l" fontAlgn="ctr">
                        <a:lnSpc>
                          <a:spcPct val="150000"/>
                        </a:lnSpc>
                        <a:buNone/>
                      </a:pPr>
                      <a:r>
                        <a:rPr lang="zh-CN" altLang="en-US" sz="2000" b="1">
                          <a:solidFill>
                            <a:schemeClr val="tx1"/>
                          </a:solidFill>
                          <a:uFillTx/>
                          <a:latin typeface="Times New Roman" panose="02020603050405020304" charset="0"/>
                          <a:ea typeface="微软雅黑" panose="020B0503020204020204" charset="-122"/>
                        </a:rPr>
                        <a:t>将硬度试剂分别滴入10</a:t>
                      </a:r>
                      <a:r>
                        <a:rPr lang="en-US" altLang="zh-CN" sz="2000" b="1">
                          <a:solidFill>
                            <a:schemeClr val="tx1"/>
                          </a:solidFill>
                          <a:uFillTx/>
                          <a:latin typeface="Times New Roman" panose="02020603050405020304" charset="0"/>
                          <a:ea typeface="微软雅黑" panose="020B0503020204020204" charset="-122"/>
                        </a:rPr>
                        <a:t> </a:t>
                      </a:r>
                      <a:r>
                        <a:rPr lang="zh-CN" altLang="en-US" sz="2000" b="1">
                          <a:solidFill>
                            <a:schemeClr val="tx1"/>
                          </a:solidFill>
                          <a:uFillTx/>
                          <a:latin typeface="Times New Roman" panose="02020603050405020304" charset="0"/>
                          <a:ea typeface="微软雅黑" panose="020B0503020204020204" charset="-122"/>
                        </a:rPr>
                        <a:t>ml</a:t>
                      </a:r>
                      <a:r>
                        <a:rPr lang="en-US" altLang="zh-CN" sz="2000" b="1">
                          <a:solidFill>
                            <a:schemeClr val="tx1"/>
                          </a:solidFill>
                          <a:uFillTx/>
                          <a:latin typeface="Times New Roman" panose="02020603050405020304" charset="0"/>
                          <a:ea typeface="微软雅黑" panose="020B0503020204020204" charset="-122"/>
                        </a:rPr>
                        <a:t> </a:t>
                      </a:r>
                      <a:r>
                        <a:rPr lang="zh-CN" altLang="en-US" sz="2000" b="1">
                          <a:solidFill>
                            <a:schemeClr val="tx1"/>
                          </a:solidFill>
                          <a:uFillTx/>
                          <a:latin typeface="Times New Roman" panose="02020603050405020304" charset="0"/>
                          <a:ea typeface="微软雅黑" panose="020B0503020204020204" charset="-122"/>
                          <a:sym typeface="+mn-ea"/>
                        </a:rPr>
                        <a:t>自来水和饮用水中，读取红色变蓝的滴数；用玻璃板蘸取少量液体滴在</a:t>
                      </a:r>
                      <a:r>
                        <a:rPr lang="en-US" altLang="zh-CN" sz="2000" b="1">
                          <a:solidFill>
                            <a:schemeClr val="tx1"/>
                          </a:solidFill>
                          <a:uFillTx/>
                          <a:latin typeface="Times New Roman" panose="02020603050405020304" charset="0"/>
                          <a:ea typeface="微软雅黑" panose="020B0503020204020204" charset="-122"/>
                          <a:sym typeface="+mn-ea"/>
                        </a:rPr>
                        <a:t>pH</a:t>
                      </a:r>
                      <a:r>
                        <a:rPr lang="zh-CN" altLang="en-US" sz="2000" b="1">
                          <a:solidFill>
                            <a:schemeClr val="tx1"/>
                          </a:solidFill>
                          <a:uFillTx/>
                          <a:latin typeface="Times New Roman" panose="02020603050405020304" charset="0"/>
                          <a:ea typeface="微软雅黑" panose="020B0503020204020204" charset="-122"/>
                          <a:sym typeface="+mn-ea"/>
                        </a:rPr>
                        <a:t>试纸上，并与标准比色卡对比</a:t>
                      </a:r>
                      <a:endParaRPr lang="zh-CN" altLang="en-US" sz="2000" b="1">
                        <a:solidFill>
                          <a:schemeClr val="tx1"/>
                        </a:solidFill>
                        <a:uFillTx/>
                        <a:latin typeface="Times New Roman" panose="02020603050405020304" charset="0"/>
                        <a:ea typeface="微软雅黑" panose="020B0503020204020204" charset="-122"/>
                        <a:sym typeface="+mn-ea"/>
                      </a:endParaRPr>
                    </a:p>
                  </a:txBody>
                  <a:tcPr/>
                </a:tc>
                <a:tc>
                  <a:txBody>
                    <a:bodyPr/>
                    <a:p>
                      <a:pPr indent="0" algn="ctr" fontAlgn="ctr">
                        <a:lnSpc>
                          <a:spcPct val="150000"/>
                        </a:lnSpc>
                        <a:buNone/>
                      </a:pPr>
                      <a:endParaRPr lang="zh-CN" altLang="en-US" sz="2000">
                        <a:latin typeface="Times New Roman" panose="02020603050405020304" charset="0"/>
                      </a:endParaRPr>
                    </a:p>
                  </a:txBody>
                  <a:tcPr/>
                </a:tc>
                <a:tc>
                  <a:txBody>
                    <a:bodyPr/>
                    <a:p>
                      <a:pPr>
                        <a:buNone/>
                      </a:pPr>
                      <a:endParaRPr lang="zh-CN" altLang="en-US"/>
                    </a:p>
                  </a:txBody>
                  <a:tcPr/>
                </a:tc>
              </a:tr>
              <a:tr h="1188720">
                <a:tc>
                  <a:txBody>
                    <a:bodyPr/>
                    <a:p>
                      <a:pPr indent="0" algn="ctr" fontAlgn="ctr">
                        <a:lnSpc>
                          <a:spcPct val="210000"/>
                        </a:lnSpc>
                        <a:buNone/>
                      </a:pPr>
                      <a:r>
                        <a:rPr lang="zh-CN" altLang="en-US" sz="2400" b="1">
                          <a:solidFill>
                            <a:schemeClr val="tx1"/>
                          </a:solidFill>
                          <a:uFillTx/>
                          <a:latin typeface="Times New Roman" panose="02020603050405020304" charset="0"/>
                          <a:ea typeface="微软雅黑" panose="020B0503020204020204" charset="-122"/>
                        </a:rPr>
                        <a:t>检测泳游池水的余氯</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l"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将余氯试剂滴入</a:t>
                      </a:r>
                      <a:r>
                        <a:rPr lang="en-US" altLang="zh-CN" sz="2400" b="1">
                          <a:solidFill>
                            <a:schemeClr val="tx1"/>
                          </a:solidFill>
                          <a:uFillTx/>
                          <a:latin typeface="Times New Roman" panose="02020603050405020304" charset="0"/>
                          <a:ea typeface="微软雅黑" panose="020B0503020204020204" charset="-122"/>
                          <a:sym typeface="+mn-ea"/>
                        </a:rPr>
                        <a:t>20</a:t>
                      </a:r>
                      <a:r>
                        <a:rPr lang="en-US" altLang="zh-CN" sz="2400" b="1">
                          <a:solidFill>
                            <a:schemeClr val="tx1"/>
                          </a:solidFill>
                          <a:uFillTx/>
                          <a:latin typeface="Times New Roman" panose="02020603050405020304" charset="0"/>
                          <a:ea typeface="微软雅黑" panose="020B0503020204020204" charset="-122"/>
                          <a:sym typeface="+mn-ea"/>
                        </a:rPr>
                        <a:t> </a:t>
                      </a:r>
                      <a:r>
                        <a:rPr lang="zh-CN" altLang="en-US" sz="2400" b="1">
                          <a:solidFill>
                            <a:schemeClr val="tx1"/>
                          </a:solidFill>
                          <a:uFillTx/>
                          <a:latin typeface="Times New Roman" panose="02020603050405020304" charset="0"/>
                          <a:ea typeface="微软雅黑" panose="020B0503020204020204" charset="-122"/>
                          <a:sym typeface="+mn-ea"/>
                        </a:rPr>
                        <a:t>ml</a:t>
                      </a:r>
                      <a:r>
                        <a:rPr lang="en-US" altLang="zh-CN" sz="2400" b="1">
                          <a:solidFill>
                            <a:schemeClr val="tx1"/>
                          </a:solidFill>
                          <a:uFillTx/>
                          <a:latin typeface="Times New Roman" panose="02020603050405020304" charset="0"/>
                          <a:ea typeface="微软雅黑" panose="020B0503020204020204" charset="-122"/>
                          <a:sym typeface="+mn-ea"/>
                        </a:rPr>
                        <a:t> </a:t>
                      </a:r>
                      <a:r>
                        <a:rPr lang="zh-CN" altLang="en-US" sz="2400" b="1">
                          <a:solidFill>
                            <a:schemeClr val="tx1"/>
                          </a:solidFill>
                          <a:uFillTx/>
                          <a:latin typeface="Times New Roman" panose="02020603050405020304" charset="0"/>
                          <a:ea typeface="微软雅黑" panose="020B0503020204020204" charset="-122"/>
                          <a:sym typeface="+mn-ea"/>
                        </a:rPr>
                        <a:t>泳池水中，与比色卡对比</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Times New Roman" panose="02020603050405020304" charset="0"/>
                      </a:endParaRPr>
                    </a:p>
                  </a:txBody>
                  <a:tcPr/>
                </a:tc>
                <a:tc>
                  <a:txBody>
                    <a:bodyPr/>
                    <a:p>
                      <a:pPr>
                        <a:buNone/>
                      </a:pPr>
                      <a:endParaRPr lang="zh-CN" altLang="en-US"/>
                    </a:p>
                  </a:txBody>
                  <a:tcPr/>
                </a:tc>
              </a:tr>
            </a:tbl>
          </a:graphicData>
        </a:graphic>
      </p:graphicFrame>
      <p:sp>
        <p:nvSpPr>
          <p:cNvPr id="6" name="圆角矩形 5"/>
          <p:cNvSpPr/>
          <p:nvPr>
            <p:custDataLst>
              <p:tags r:id="rId3"/>
            </p:custDataLst>
          </p:nvPr>
        </p:nvSpPr>
        <p:spPr bwMode="auto">
          <a:xfrm>
            <a:off x="280035" y="153670"/>
            <a:ext cx="2431415"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altLang="en-US" sz="3200" b="1" kern="0" dirty="0">
                <a:solidFill>
                  <a:schemeClr val="bg1"/>
                </a:solidFill>
                <a:latin typeface="+mn-ea"/>
                <a:ea typeface="微软雅黑" panose="020B0503020204020204" charset="-122"/>
                <a:sym typeface="+mn-ea"/>
              </a:rPr>
              <a:t>小组合作</a:t>
            </a:r>
            <a:endParaRPr lang="zh-CN" altLang="en-US" sz="3200" b="1" kern="0" dirty="0">
              <a:solidFill>
                <a:schemeClr val="bg1"/>
              </a:solidFill>
              <a:latin typeface="+mn-ea"/>
              <a:ea typeface="微软雅黑" panose="020B0503020204020204" charset="-122"/>
              <a:sym typeface="+mn-ea"/>
            </a:endParaRPr>
          </a:p>
        </p:txBody>
      </p:sp>
      <p:sp>
        <p:nvSpPr>
          <p:cNvPr id="7" name="文本框 6"/>
          <p:cNvSpPr txBox="1"/>
          <p:nvPr/>
        </p:nvSpPr>
        <p:spPr>
          <a:xfrm>
            <a:off x="8472170" y="1962150"/>
            <a:ext cx="1821180" cy="699770"/>
          </a:xfrm>
          <a:prstGeom prst="rect">
            <a:avLst/>
          </a:prstGeom>
          <a:noFill/>
        </p:spPr>
        <p:txBody>
          <a:bodyPr wrap="square" rtlCol="0">
            <a:noAutofit/>
          </a:bodyPr>
          <a:p>
            <a:r>
              <a:rPr lang="zh-CN" altLang="en-US" sz="2000" b="1">
                <a:solidFill>
                  <a:schemeClr val="tx2"/>
                </a:solidFill>
                <a:uFillTx/>
                <a:latin typeface="Times New Roman" panose="02020603050405020304" charset="0"/>
                <a:ea typeface="微软雅黑" panose="020B0503020204020204" charset="-122"/>
              </a:rPr>
              <a:t>自来水TDS值</a:t>
            </a:r>
            <a:endParaRPr lang="zh-CN" altLang="en-US" sz="2000" b="1">
              <a:solidFill>
                <a:schemeClr val="tx2"/>
              </a:solidFill>
              <a:uFillTx/>
              <a:latin typeface="Times New Roman" panose="02020603050405020304" charset="0"/>
              <a:ea typeface="微软雅黑" panose="020B0503020204020204" charset="-122"/>
            </a:endParaRPr>
          </a:p>
          <a:p>
            <a:r>
              <a:rPr lang="zh-CN" altLang="en-US" sz="2000" b="1">
                <a:solidFill>
                  <a:schemeClr val="tx2"/>
                </a:solidFill>
                <a:uFillTx/>
                <a:latin typeface="Times New Roman" panose="02020603050405020304" charset="0"/>
                <a:ea typeface="微软雅黑" panose="020B0503020204020204" charset="-122"/>
              </a:rPr>
              <a:t>比饮用水大</a:t>
            </a:r>
            <a:endParaRPr lang="zh-CN" altLang="en-US" sz="2000" b="1">
              <a:solidFill>
                <a:schemeClr val="tx2"/>
              </a:solidFill>
              <a:uFillTx/>
              <a:latin typeface="Times New Roman" panose="02020603050405020304" charset="0"/>
              <a:ea typeface="微软雅黑" panose="020B0503020204020204" charset="-122"/>
            </a:endParaRPr>
          </a:p>
        </p:txBody>
      </p:sp>
      <p:sp>
        <p:nvSpPr>
          <p:cNvPr id="8" name="文本框 7"/>
          <p:cNvSpPr txBox="1"/>
          <p:nvPr/>
        </p:nvSpPr>
        <p:spPr>
          <a:xfrm>
            <a:off x="10460990" y="1803400"/>
            <a:ext cx="1482090" cy="1299210"/>
          </a:xfrm>
          <a:prstGeom prst="rect">
            <a:avLst/>
          </a:prstGeom>
          <a:noFill/>
        </p:spPr>
        <p:txBody>
          <a:bodyPr wrap="square" rtlCol="0">
            <a:noAutofit/>
          </a:bodyPr>
          <a:p>
            <a:r>
              <a:rPr lang="zh-CN" altLang="en-US" sz="2000" b="1">
                <a:solidFill>
                  <a:schemeClr val="tx2"/>
                </a:solidFill>
                <a:uFillTx/>
                <a:latin typeface="Times New Roman" panose="02020603050405020304" charset="0"/>
                <a:ea typeface="微软雅黑" panose="020B0503020204020204" charset="-122"/>
              </a:rPr>
              <a:t>自来水中的固体可溶物比饮用水多</a:t>
            </a:r>
            <a:endParaRPr lang="zh-CN" altLang="en-US" sz="2000" b="1">
              <a:solidFill>
                <a:schemeClr val="tx2"/>
              </a:solidFill>
              <a:uFillTx/>
              <a:latin typeface="Times New Roman" panose="02020603050405020304" charset="0"/>
              <a:ea typeface="微软雅黑" panose="020B0503020204020204" charset="-122"/>
            </a:endParaRPr>
          </a:p>
        </p:txBody>
      </p:sp>
      <p:sp>
        <p:nvSpPr>
          <p:cNvPr id="9" name="文本框 8"/>
          <p:cNvSpPr txBox="1"/>
          <p:nvPr>
            <p:custDataLst>
              <p:tags r:id="rId4"/>
            </p:custDataLst>
          </p:nvPr>
        </p:nvSpPr>
        <p:spPr>
          <a:xfrm>
            <a:off x="8394700" y="3596005"/>
            <a:ext cx="1821180" cy="699770"/>
          </a:xfrm>
          <a:prstGeom prst="rect">
            <a:avLst/>
          </a:prstGeom>
          <a:noFill/>
        </p:spPr>
        <p:txBody>
          <a:bodyPr wrap="square" rtlCol="0">
            <a:noAutofit/>
          </a:bodyPr>
          <a:p>
            <a:pPr indent="0" fontAlgn="auto">
              <a:lnSpc>
                <a:spcPct val="150000"/>
              </a:lnSpc>
            </a:pPr>
            <a:r>
              <a:rPr lang="zh-CN" altLang="en-US" sz="2000" b="1">
                <a:solidFill>
                  <a:schemeClr val="tx2"/>
                </a:solidFill>
                <a:uFillTx/>
                <a:latin typeface="Times New Roman" panose="02020603050405020304" charset="0"/>
                <a:ea typeface="微软雅黑" panose="020B0503020204020204" charset="-122"/>
              </a:rPr>
              <a:t>自来水的滴数</a:t>
            </a:r>
            <a:endParaRPr lang="zh-CN" altLang="en-US" sz="2000" b="1">
              <a:solidFill>
                <a:schemeClr val="tx2"/>
              </a:solidFill>
              <a:uFillTx/>
              <a:latin typeface="Times New Roman" panose="02020603050405020304" charset="0"/>
              <a:ea typeface="微软雅黑" panose="020B0503020204020204" charset="-122"/>
            </a:endParaRPr>
          </a:p>
          <a:p>
            <a:pPr indent="0" fontAlgn="auto">
              <a:lnSpc>
                <a:spcPct val="150000"/>
              </a:lnSpc>
            </a:pPr>
            <a:r>
              <a:rPr lang="zh-CN" altLang="en-US" sz="2000" b="1">
                <a:solidFill>
                  <a:schemeClr val="tx2"/>
                </a:solidFill>
                <a:uFillTx/>
                <a:latin typeface="Times New Roman" panose="02020603050405020304" charset="0"/>
                <a:ea typeface="微软雅黑" panose="020B0503020204020204" charset="-122"/>
              </a:rPr>
              <a:t>比饮用水多</a:t>
            </a:r>
            <a:endParaRPr lang="zh-CN" altLang="en-US" sz="2000" b="1">
              <a:solidFill>
                <a:schemeClr val="tx2"/>
              </a:solidFill>
              <a:uFillTx/>
              <a:latin typeface="Times New Roman" panose="02020603050405020304" charset="0"/>
              <a:ea typeface="微软雅黑" panose="020B0503020204020204" charset="-122"/>
            </a:endParaRPr>
          </a:p>
        </p:txBody>
      </p:sp>
      <p:sp>
        <p:nvSpPr>
          <p:cNvPr id="10" name="文本框 9"/>
          <p:cNvSpPr txBox="1"/>
          <p:nvPr>
            <p:custDataLst>
              <p:tags r:id="rId5"/>
            </p:custDataLst>
          </p:nvPr>
        </p:nvSpPr>
        <p:spPr>
          <a:xfrm>
            <a:off x="10293350" y="3569335"/>
            <a:ext cx="1821180" cy="699770"/>
          </a:xfrm>
          <a:prstGeom prst="rect">
            <a:avLst/>
          </a:prstGeom>
          <a:noFill/>
        </p:spPr>
        <p:txBody>
          <a:bodyPr wrap="square" rtlCol="0">
            <a:noAutofit/>
          </a:bodyPr>
          <a:p>
            <a:pPr indent="0" fontAlgn="auto">
              <a:lnSpc>
                <a:spcPct val="150000"/>
              </a:lnSpc>
            </a:pPr>
            <a:r>
              <a:rPr lang="zh-CN" altLang="en-US" sz="2000" b="1">
                <a:solidFill>
                  <a:schemeClr val="tx2"/>
                </a:solidFill>
                <a:uFillTx/>
                <a:latin typeface="Times New Roman" panose="02020603050405020304" charset="0"/>
                <a:ea typeface="微软雅黑" panose="020B0503020204020204" charset="-122"/>
              </a:rPr>
              <a:t>自来水的硬度</a:t>
            </a:r>
            <a:endParaRPr lang="zh-CN" altLang="en-US" sz="2000" b="1">
              <a:solidFill>
                <a:schemeClr val="tx2"/>
              </a:solidFill>
              <a:uFillTx/>
              <a:latin typeface="Times New Roman" panose="02020603050405020304" charset="0"/>
              <a:ea typeface="微软雅黑" panose="020B0503020204020204" charset="-122"/>
            </a:endParaRPr>
          </a:p>
          <a:p>
            <a:pPr indent="0" fontAlgn="auto">
              <a:lnSpc>
                <a:spcPct val="150000"/>
              </a:lnSpc>
            </a:pPr>
            <a:r>
              <a:rPr lang="zh-CN" altLang="en-US" sz="2000" b="1">
                <a:solidFill>
                  <a:schemeClr val="tx2"/>
                </a:solidFill>
                <a:uFillTx/>
                <a:latin typeface="Times New Roman" panose="02020603050405020304" charset="0"/>
                <a:ea typeface="微软雅黑" panose="020B0503020204020204" charset="-122"/>
              </a:rPr>
              <a:t>比饮用水大</a:t>
            </a:r>
            <a:endParaRPr lang="zh-CN" altLang="en-US" sz="2000" b="1">
              <a:solidFill>
                <a:schemeClr val="tx2"/>
              </a:solidFill>
              <a:uFillTx/>
              <a:latin typeface="Times New Roman" panose="02020603050405020304" charset="0"/>
              <a:ea typeface="微软雅黑" panose="020B0503020204020204" charset="-122"/>
            </a:endParaRPr>
          </a:p>
        </p:txBody>
      </p:sp>
      <p:pic>
        <p:nvPicPr>
          <p:cNvPr id="3" name="图片 2" descr="微信图片_20231213141704"/>
          <p:cNvPicPr>
            <a:picLocks noChangeAspect="1"/>
          </p:cNvPicPr>
          <p:nvPr/>
        </p:nvPicPr>
        <p:blipFill>
          <a:blip r:embed="rId6"/>
          <a:stretch>
            <a:fillRect/>
          </a:stretch>
        </p:blipFill>
        <p:spPr>
          <a:xfrm>
            <a:off x="3197225" y="1748790"/>
            <a:ext cx="5588635" cy="355473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347980" y="229235"/>
            <a:ext cx="2773045"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dirty="0">
                <a:solidFill>
                  <a:schemeClr val="bg1"/>
                </a:solidFill>
                <a:latin typeface="+mn-ea"/>
                <a:sym typeface="+mn-ea"/>
              </a:rPr>
              <a:t>自制净水器</a:t>
            </a:r>
            <a:endParaRPr lang="zh-CN" altLang="en-US" sz="3200" b="1" kern="0" dirty="0">
              <a:solidFill>
                <a:schemeClr val="bg1"/>
              </a:solidFill>
              <a:latin typeface="+mn-ea"/>
              <a:ea typeface="微软雅黑" panose="020B0503020204020204" charset="-122"/>
              <a:sym typeface="+mn-ea"/>
            </a:endParaRPr>
          </a:p>
        </p:txBody>
      </p:sp>
      <p:pic>
        <p:nvPicPr>
          <p:cNvPr id="2" name="图片 1" descr="微信截图_20231211160600"/>
          <p:cNvPicPr>
            <a:picLocks noChangeAspect="1"/>
          </p:cNvPicPr>
          <p:nvPr/>
        </p:nvPicPr>
        <p:blipFill>
          <a:blip r:embed="rId3"/>
          <a:srcRect t="117" r="2020"/>
          <a:stretch>
            <a:fillRect/>
          </a:stretch>
        </p:blipFill>
        <p:spPr>
          <a:xfrm>
            <a:off x="558800" y="1092200"/>
            <a:ext cx="4096385" cy="3810000"/>
          </a:xfrm>
          <a:prstGeom prst="rect">
            <a:avLst/>
          </a:prstGeom>
        </p:spPr>
      </p:pic>
      <p:sp>
        <p:nvSpPr>
          <p:cNvPr id="3" name="文本框 1"/>
          <p:cNvSpPr txBox="1">
            <a:spLocks noChangeArrowheads="1"/>
          </p:cNvSpPr>
          <p:nvPr>
            <p:custDataLst>
              <p:tags r:id="rId4"/>
            </p:custDataLst>
          </p:nvPr>
        </p:nvSpPr>
        <p:spPr bwMode="auto">
          <a:xfrm>
            <a:off x="5180965" y="5245100"/>
            <a:ext cx="2085975" cy="674370"/>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fontAlgn="auto">
              <a:lnSpc>
                <a:spcPct val="120000"/>
              </a:lnSpc>
            </a:pPr>
            <a:r>
              <a:rPr lang="zh-CN" altLang="en-US" sz="2800" b="1">
                <a:solidFill>
                  <a:srgbClr val="995F37"/>
                </a:solidFill>
                <a:latin typeface="Times New Roman" panose="02020603050405020304" charset="0"/>
                <a:ea typeface="微软雅黑" panose="020B0503020204020204" charset="-122"/>
              </a:rPr>
              <a:t>家用净水器</a:t>
            </a:r>
            <a:endParaRPr lang="zh-CN" altLang="en-US" sz="2800" b="1">
              <a:solidFill>
                <a:srgbClr val="995F37"/>
              </a:solidFill>
              <a:latin typeface="Times New Roman" panose="02020603050405020304" charset="0"/>
              <a:ea typeface="微软雅黑" panose="020B0503020204020204" charset="-122"/>
            </a:endParaRPr>
          </a:p>
        </p:txBody>
      </p:sp>
      <p:pic>
        <p:nvPicPr>
          <p:cNvPr id="7" name="图片 6" descr="微信截图_20231211155825"/>
          <p:cNvPicPr>
            <a:picLocks noChangeAspect="1"/>
          </p:cNvPicPr>
          <p:nvPr/>
        </p:nvPicPr>
        <p:blipFill>
          <a:blip r:embed="rId5"/>
          <a:stretch>
            <a:fillRect/>
          </a:stretch>
        </p:blipFill>
        <p:spPr>
          <a:xfrm>
            <a:off x="4928870" y="1227455"/>
            <a:ext cx="2469515" cy="3796030"/>
          </a:xfrm>
          <a:prstGeom prst="rect">
            <a:avLst/>
          </a:prstGeom>
        </p:spPr>
      </p:pic>
      <p:sp>
        <p:nvSpPr>
          <p:cNvPr id="8" name="右箭头 7"/>
          <p:cNvSpPr/>
          <p:nvPr/>
        </p:nvSpPr>
        <p:spPr>
          <a:xfrm>
            <a:off x="7962265" y="5311140"/>
            <a:ext cx="1092200" cy="542290"/>
          </a:xfrm>
          <a:prstGeom prst="rightArrow">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9492615" y="5311140"/>
            <a:ext cx="2091055" cy="521970"/>
          </a:xfrm>
          <a:prstGeom prst="rect">
            <a:avLst/>
          </a:prstGeom>
          <a:noFill/>
        </p:spPr>
        <p:txBody>
          <a:bodyPr wrap="square" rtlCol="0">
            <a:spAutoFit/>
          </a:bodyPr>
          <a:p>
            <a:r>
              <a:rPr lang="zh-CN" altLang="en-US" sz="2800" b="1">
                <a:solidFill>
                  <a:srgbClr val="C00000"/>
                </a:solidFill>
              </a:rPr>
              <a:t>自制净水器</a:t>
            </a:r>
            <a:endParaRPr lang="zh-CN" altLang="en-US" sz="2800" b="1">
              <a:solidFill>
                <a:srgbClr val="C00000"/>
              </a:solidFill>
            </a:endParaRPr>
          </a:p>
        </p:txBody>
      </p:sp>
      <p:sp>
        <p:nvSpPr>
          <p:cNvPr id="12" name="文本框 11"/>
          <p:cNvSpPr txBox="1"/>
          <p:nvPr/>
        </p:nvSpPr>
        <p:spPr>
          <a:xfrm>
            <a:off x="7818120" y="5023485"/>
            <a:ext cx="1378585" cy="1096010"/>
          </a:xfrm>
          <a:prstGeom prst="rect">
            <a:avLst/>
          </a:prstGeom>
          <a:solidFill>
            <a:schemeClr val="bg1"/>
          </a:solidFill>
        </p:spPr>
        <p:txBody>
          <a:bodyPr wrap="square" rtlCol="0">
            <a:noAutofit/>
          </a:bodyPr>
          <a:p>
            <a:r>
              <a:rPr lang="en-US" altLang="zh-CN" sz="5400">
                <a:solidFill>
                  <a:srgbClr val="C00000"/>
                </a:solidFill>
              </a:rPr>
              <a:t>  </a:t>
            </a:r>
            <a:r>
              <a:rPr lang="zh-CN" altLang="en-US" sz="5400" b="1">
                <a:solidFill>
                  <a:srgbClr val="C00000"/>
                </a:solidFill>
              </a:rPr>
              <a:t>？</a:t>
            </a:r>
            <a:endParaRPr lang="zh-CN" altLang="en-US" sz="5400" b="1">
              <a:solidFill>
                <a:srgbClr val="C00000"/>
              </a:solidFill>
            </a:endParaRPr>
          </a:p>
        </p:txBody>
      </p:sp>
      <p:pic>
        <p:nvPicPr>
          <p:cNvPr id="4" name="图片 3"/>
          <p:cNvPicPr/>
          <p:nvPr>
            <p:custDataLst>
              <p:tags r:id="rId6"/>
            </p:custDataLst>
          </p:nvPr>
        </p:nvPicPr>
        <p:blipFill>
          <a:blip r:embed="rId7"/>
          <a:stretch>
            <a:fillRect/>
          </a:stretch>
        </p:blipFill>
        <p:spPr>
          <a:xfrm>
            <a:off x="7909560" y="1555115"/>
            <a:ext cx="3912235" cy="2446020"/>
          </a:xfrm>
          <a:prstGeom prst="rect">
            <a:avLst/>
          </a:prstGeom>
          <a:noFill/>
          <a:ln w="9525">
            <a:noFill/>
          </a:ln>
        </p:spPr>
      </p:pic>
      <p:sp>
        <p:nvSpPr>
          <p:cNvPr id="5" name="文本框 4"/>
          <p:cNvSpPr txBox="1"/>
          <p:nvPr/>
        </p:nvSpPr>
        <p:spPr>
          <a:xfrm>
            <a:off x="3380105" y="6141085"/>
            <a:ext cx="5509260" cy="521970"/>
          </a:xfrm>
          <a:prstGeom prst="rect">
            <a:avLst/>
          </a:prstGeom>
          <a:noFill/>
        </p:spPr>
        <p:txBody>
          <a:bodyPr wrap="square" rtlCol="0">
            <a:spAutoFit/>
          </a:bodyPr>
          <a:p>
            <a:r>
              <a:rPr lang="zh-CN" altLang="en-US" sz="2800" b="1">
                <a:solidFill>
                  <a:schemeClr val="tx2"/>
                </a:solidFill>
              </a:rPr>
              <a:t>特点：分层</a:t>
            </a:r>
            <a:r>
              <a:rPr lang="en-US" altLang="zh-CN" sz="2800" b="1">
                <a:solidFill>
                  <a:schemeClr val="tx2"/>
                </a:solidFill>
              </a:rPr>
              <a:t>   </a:t>
            </a:r>
            <a:r>
              <a:rPr lang="zh-CN" altLang="en-US" sz="2800" b="1">
                <a:solidFill>
                  <a:schemeClr val="tx2"/>
                </a:solidFill>
              </a:rPr>
              <a:t>隔层</a:t>
            </a:r>
            <a:r>
              <a:rPr lang="en-US" altLang="zh-CN" sz="2800" b="1">
                <a:solidFill>
                  <a:schemeClr val="tx2"/>
                </a:solidFill>
              </a:rPr>
              <a:t>  </a:t>
            </a:r>
            <a:r>
              <a:rPr lang="zh-CN" altLang="en-US" sz="2800" b="1">
                <a:solidFill>
                  <a:schemeClr val="tx2"/>
                </a:solidFill>
              </a:rPr>
              <a:t>不同的填充物</a:t>
            </a:r>
            <a:endParaRPr lang="zh-CN" altLang="en-US" sz="2800" b="1">
              <a:solidFill>
                <a:schemeClr val="tx2"/>
              </a:solidFill>
            </a:endParaRPr>
          </a:p>
        </p:txBody>
      </p:sp>
      <p:sp>
        <p:nvSpPr>
          <p:cNvPr id="6" name="矩形 5"/>
          <p:cNvSpPr/>
          <p:nvPr/>
        </p:nvSpPr>
        <p:spPr>
          <a:xfrm>
            <a:off x="3552190" y="1298575"/>
            <a:ext cx="957580" cy="2592070"/>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5685155" y="2490470"/>
            <a:ext cx="1366520" cy="181800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347980" y="229235"/>
            <a:ext cx="2773045"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dirty="0">
                <a:solidFill>
                  <a:schemeClr val="bg1"/>
                </a:solidFill>
                <a:latin typeface="+mn-ea"/>
                <a:sym typeface="+mn-ea"/>
              </a:rPr>
              <a:t>自制净水器</a:t>
            </a:r>
            <a:endParaRPr lang="zh-CN" altLang="en-US" sz="3200" b="1" kern="0" dirty="0">
              <a:solidFill>
                <a:schemeClr val="bg1"/>
              </a:solidFill>
              <a:latin typeface="+mn-ea"/>
              <a:ea typeface="微软雅黑" panose="020B0503020204020204" charset="-122"/>
              <a:sym typeface="+mn-ea"/>
            </a:endParaRPr>
          </a:p>
        </p:txBody>
      </p:sp>
      <p:pic>
        <p:nvPicPr>
          <p:cNvPr id="2" name="图片 1"/>
          <p:cNvPicPr>
            <a:picLocks noChangeAspect="1"/>
          </p:cNvPicPr>
          <p:nvPr/>
        </p:nvPicPr>
        <p:blipFill>
          <a:blip r:embed="rId3"/>
          <a:stretch>
            <a:fillRect/>
          </a:stretch>
        </p:blipFill>
        <p:spPr>
          <a:xfrm>
            <a:off x="746760" y="2343785"/>
            <a:ext cx="10292080" cy="1849755"/>
          </a:xfrm>
          <a:prstGeom prst="rect">
            <a:avLst/>
          </a:prstGeom>
        </p:spPr>
      </p:pic>
    </p:spTree>
    <p:custDataLst>
      <p:tags r:id="rId4"/>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347980" y="229235"/>
            <a:ext cx="458470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dirty="0">
                <a:solidFill>
                  <a:schemeClr val="bg1"/>
                </a:solidFill>
                <a:latin typeface="+mn-ea"/>
                <a:sym typeface="+mn-ea"/>
              </a:rPr>
              <a:t>绘制自制净水器设计图</a:t>
            </a:r>
            <a:endParaRPr lang="zh-CN" altLang="en-US" sz="3200" b="1" kern="0" dirty="0">
              <a:solidFill>
                <a:schemeClr val="bg1"/>
              </a:solidFill>
              <a:latin typeface="+mn-ea"/>
              <a:ea typeface="微软雅黑" panose="020B0503020204020204" charset="-122"/>
              <a:sym typeface="+mn-ea"/>
            </a:endParaRPr>
          </a:p>
        </p:txBody>
      </p:sp>
      <p:pic>
        <p:nvPicPr>
          <p:cNvPr id="3" name="图片 2"/>
          <p:cNvPicPr>
            <a:picLocks noChangeAspect="1"/>
          </p:cNvPicPr>
          <p:nvPr>
            <p:custDataLst>
              <p:tags r:id="rId3"/>
            </p:custDataLst>
          </p:nvPr>
        </p:nvPicPr>
        <p:blipFill>
          <a:blip r:embed="rId4"/>
          <a:stretch>
            <a:fillRect/>
          </a:stretch>
        </p:blipFill>
        <p:spPr>
          <a:xfrm>
            <a:off x="4572635" y="719455"/>
            <a:ext cx="2367280" cy="6228080"/>
          </a:xfrm>
          <a:prstGeom prst="rect">
            <a:avLst/>
          </a:prstGeom>
        </p:spPr>
      </p:pic>
      <p:sp>
        <p:nvSpPr>
          <p:cNvPr id="7" name="矩形 6"/>
          <p:cNvSpPr/>
          <p:nvPr>
            <p:custDataLst>
              <p:tags r:id="rId5"/>
            </p:custDataLst>
          </p:nvPr>
        </p:nvSpPr>
        <p:spPr>
          <a:xfrm>
            <a:off x="7665720" y="1893570"/>
            <a:ext cx="1820545" cy="6667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8" name="直接连接符 7"/>
          <p:cNvCxnSpPr/>
          <p:nvPr/>
        </p:nvCxnSpPr>
        <p:spPr>
          <a:xfrm flipH="1">
            <a:off x="4097655" y="1764665"/>
            <a:ext cx="72644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3188335" y="1527810"/>
            <a:ext cx="829310" cy="467360"/>
          </a:xfrm>
          <a:prstGeom prst="rect">
            <a:avLst/>
          </a:prstGeom>
          <a:noFill/>
        </p:spPr>
        <p:txBody>
          <a:bodyPr wrap="square" rtlCol="0">
            <a:noAutofit/>
          </a:bodyPr>
          <a:p>
            <a:r>
              <a:rPr lang="zh-CN" altLang="en-US" sz="2400" b="1">
                <a:solidFill>
                  <a:srgbClr val="FF0000"/>
                </a:solidFill>
              </a:rPr>
              <a:t>纱布</a:t>
            </a:r>
            <a:endParaRPr lang="zh-CN" altLang="en-US" sz="2400" b="1">
              <a:solidFill>
                <a:srgbClr val="FF0000"/>
              </a:solidFill>
            </a:endParaRPr>
          </a:p>
        </p:txBody>
      </p:sp>
      <p:cxnSp>
        <p:nvCxnSpPr>
          <p:cNvPr id="11" name="直接连接符 10"/>
          <p:cNvCxnSpPr/>
          <p:nvPr>
            <p:custDataLst>
              <p:tags r:id="rId6"/>
            </p:custDataLst>
          </p:nvPr>
        </p:nvCxnSpPr>
        <p:spPr>
          <a:xfrm flipH="1">
            <a:off x="4097655" y="2867660"/>
            <a:ext cx="72644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7"/>
            </p:custDataLst>
          </p:nvPr>
        </p:nvCxnSpPr>
        <p:spPr>
          <a:xfrm flipH="1">
            <a:off x="4097655" y="3955415"/>
            <a:ext cx="72644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4" name="文本框 13"/>
          <p:cNvSpPr txBox="1"/>
          <p:nvPr>
            <p:custDataLst>
              <p:tags r:id="rId8"/>
            </p:custDataLst>
          </p:nvPr>
        </p:nvSpPr>
        <p:spPr>
          <a:xfrm>
            <a:off x="3188335" y="2560320"/>
            <a:ext cx="829310" cy="467360"/>
          </a:xfrm>
          <a:prstGeom prst="rect">
            <a:avLst/>
          </a:prstGeom>
          <a:noFill/>
        </p:spPr>
        <p:txBody>
          <a:bodyPr wrap="square" rtlCol="0">
            <a:noAutofit/>
          </a:bodyPr>
          <a:p>
            <a:r>
              <a:rPr lang="zh-CN" altLang="en-US" sz="2400" b="1">
                <a:solidFill>
                  <a:srgbClr val="FF0000"/>
                </a:solidFill>
              </a:rPr>
              <a:t>纱布</a:t>
            </a:r>
            <a:endParaRPr lang="zh-CN" altLang="en-US" sz="2400" b="1">
              <a:solidFill>
                <a:srgbClr val="FF0000"/>
              </a:solidFill>
            </a:endParaRPr>
          </a:p>
        </p:txBody>
      </p:sp>
      <p:sp>
        <p:nvSpPr>
          <p:cNvPr id="15" name="文本框 14"/>
          <p:cNvSpPr txBox="1"/>
          <p:nvPr>
            <p:custDataLst>
              <p:tags r:id="rId9"/>
            </p:custDataLst>
          </p:nvPr>
        </p:nvSpPr>
        <p:spPr>
          <a:xfrm>
            <a:off x="3188335" y="3737610"/>
            <a:ext cx="829310" cy="467360"/>
          </a:xfrm>
          <a:prstGeom prst="rect">
            <a:avLst/>
          </a:prstGeom>
          <a:noFill/>
        </p:spPr>
        <p:txBody>
          <a:bodyPr wrap="square" rtlCol="0">
            <a:noAutofit/>
          </a:bodyPr>
          <a:p>
            <a:r>
              <a:rPr lang="zh-CN" altLang="en-US" sz="2400" b="1">
                <a:solidFill>
                  <a:srgbClr val="FF0000"/>
                </a:solidFill>
              </a:rPr>
              <a:t>纱布</a:t>
            </a:r>
            <a:endParaRPr lang="zh-CN" altLang="en-US" sz="2400" b="1">
              <a:solidFill>
                <a:srgbClr val="FF0000"/>
              </a:solidFill>
            </a:endParaRPr>
          </a:p>
        </p:txBody>
      </p:sp>
      <p:sp>
        <p:nvSpPr>
          <p:cNvPr id="16" name="矩形 15"/>
          <p:cNvSpPr/>
          <p:nvPr>
            <p:custDataLst>
              <p:tags r:id="rId10"/>
            </p:custDataLst>
          </p:nvPr>
        </p:nvSpPr>
        <p:spPr>
          <a:xfrm>
            <a:off x="7661275" y="2990850"/>
            <a:ext cx="1820545" cy="6667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custDataLst>
              <p:tags r:id="rId11"/>
            </p:custDataLst>
          </p:nvPr>
        </p:nvSpPr>
        <p:spPr>
          <a:xfrm>
            <a:off x="7665720" y="4204970"/>
            <a:ext cx="1820545" cy="6667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8" name="直接连接符 17"/>
          <p:cNvCxnSpPr>
            <a:stCxn id="7" idx="1"/>
          </p:cNvCxnSpPr>
          <p:nvPr>
            <p:custDataLst>
              <p:tags r:id="rId12"/>
            </p:custDataLst>
          </p:nvPr>
        </p:nvCxnSpPr>
        <p:spPr>
          <a:xfrm flipH="1">
            <a:off x="6735445" y="2226945"/>
            <a:ext cx="930275" cy="0"/>
          </a:xfrm>
          <a:prstGeom prst="line">
            <a:avLst/>
          </a:prstGeom>
          <a:ln w="38100">
            <a:solidFill>
              <a:schemeClr val="accent1">
                <a:lumMod val="75000"/>
              </a:schemeClr>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custDataLst>
              <p:tags r:id="rId13"/>
            </p:custDataLst>
          </p:nvPr>
        </p:nvCxnSpPr>
        <p:spPr>
          <a:xfrm flipH="1">
            <a:off x="6731000" y="3324225"/>
            <a:ext cx="930275" cy="0"/>
          </a:xfrm>
          <a:prstGeom prst="line">
            <a:avLst/>
          </a:prstGeom>
          <a:ln w="38100">
            <a:solidFill>
              <a:schemeClr val="accent1">
                <a:lumMod val="75000"/>
              </a:schemeClr>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custDataLst>
              <p:tags r:id="rId14"/>
            </p:custDataLst>
          </p:nvPr>
        </p:nvCxnSpPr>
        <p:spPr>
          <a:xfrm flipH="1">
            <a:off x="6735445" y="4538345"/>
            <a:ext cx="930275" cy="0"/>
          </a:xfrm>
          <a:prstGeom prst="line">
            <a:avLst/>
          </a:prstGeom>
          <a:ln w="38100">
            <a:solidFill>
              <a:schemeClr val="accent1">
                <a:lumMod val="75000"/>
              </a:schemeClr>
            </a:solidFill>
          </a:ln>
        </p:spPr>
        <p:style>
          <a:lnRef idx="2">
            <a:schemeClr val="accent1"/>
          </a:lnRef>
          <a:fillRef idx="0">
            <a:srgbClr val="FFFFFF"/>
          </a:fillRef>
          <a:effectRef idx="0">
            <a:srgbClr val="FFFFFF"/>
          </a:effectRef>
          <a:fontRef idx="minor">
            <a:schemeClr val="tx1"/>
          </a:fontRef>
        </p:style>
      </p:cxnSp>
      <p:sp>
        <p:nvSpPr>
          <p:cNvPr id="21" name="文本框 1"/>
          <p:cNvSpPr txBox="1">
            <a:spLocks noChangeArrowheads="1"/>
          </p:cNvSpPr>
          <p:nvPr>
            <p:custDataLst>
              <p:tags r:id="rId15"/>
            </p:custDataLst>
          </p:nvPr>
        </p:nvSpPr>
        <p:spPr bwMode="auto">
          <a:xfrm>
            <a:off x="7029450" y="5168900"/>
            <a:ext cx="3780790" cy="674370"/>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fontAlgn="auto">
              <a:lnSpc>
                <a:spcPct val="120000"/>
              </a:lnSpc>
            </a:pPr>
            <a:r>
              <a:rPr lang="zh-CN" altLang="en-US" sz="2800" b="1">
                <a:solidFill>
                  <a:srgbClr val="995F37"/>
                </a:solidFill>
                <a:latin typeface="Times New Roman" panose="02020603050405020304" charset="0"/>
                <a:ea typeface="微软雅黑" panose="020B0503020204020204" charset="-122"/>
              </a:rPr>
              <a:t>设计目的是什么呢？</a:t>
            </a:r>
            <a:endParaRPr lang="zh-CN" altLang="en-US" sz="2800" b="1">
              <a:solidFill>
                <a:srgbClr val="995F37"/>
              </a:solidFill>
              <a:latin typeface="Times New Roman" panose="02020603050405020304" charset="0"/>
              <a:ea typeface="微软雅黑" panose="020B0503020204020204" charset="-122"/>
            </a:endParaRPr>
          </a:p>
        </p:txBody>
      </p:sp>
      <p:sp>
        <p:nvSpPr>
          <p:cNvPr id="2" name="文本框 1"/>
          <p:cNvSpPr txBox="1"/>
          <p:nvPr/>
        </p:nvSpPr>
        <p:spPr>
          <a:xfrm>
            <a:off x="6805930" y="6077585"/>
            <a:ext cx="4667885" cy="521970"/>
          </a:xfrm>
          <a:prstGeom prst="rect">
            <a:avLst/>
          </a:prstGeom>
          <a:noFill/>
        </p:spPr>
        <p:txBody>
          <a:bodyPr wrap="square" rtlCol="0">
            <a:spAutoFit/>
          </a:bodyPr>
          <a:p>
            <a:r>
              <a:rPr lang="zh-CN" altLang="en-US" sz="2800" b="1">
                <a:solidFill>
                  <a:srgbClr val="C00000"/>
                </a:solidFill>
              </a:rPr>
              <a:t>除去不溶性杂质和色素异味</a:t>
            </a:r>
            <a:endParaRPr lang="zh-CN" altLang="en-US" sz="2800" b="1">
              <a:solidFill>
                <a:srgbClr val="C00000"/>
              </a:solidFill>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347980" y="229235"/>
            <a:ext cx="486283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dirty="0">
                <a:solidFill>
                  <a:schemeClr val="bg1"/>
                </a:solidFill>
                <a:latin typeface="+mn-ea"/>
                <a:sym typeface="+mn-ea"/>
              </a:rPr>
              <a:t>自制净水器的净水效果</a:t>
            </a:r>
            <a:endParaRPr lang="zh-CN" altLang="en-US" sz="3200" b="1" kern="0" dirty="0">
              <a:solidFill>
                <a:schemeClr val="bg1"/>
              </a:solidFill>
              <a:latin typeface="+mn-ea"/>
              <a:ea typeface="微软雅黑" panose="020B0503020204020204" charset="-122"/>
              <a:sym typeface="+mn-ea"/>
            </a:endParaRPr>
          </a:p>
        </p:txBody>
      </p:sp>
      <p:graphicFrame>
        <p:nvGraphicFramePr>
          <p:cNvPr id="4" name="表格 3"/>
          <p:cNvGraphicFramePr/>
          <p:nvPr/>
        </p:nvGraphicFramePr>
        <p:xfrm>
          <a:off x="932815" y="1209675"/>
          <a:ext cx="9999345" cy="4970780"/>
        </p:xfrm>
        <a:graphic>
          <a:graphicData uri="http://schemas.openxmlformats.org/drawingml/2006/table">
            <a:tbl>
              <a:tblPr firstRow="1" bandRow="1">
                <a:tableStyleId>{5C22544A-7EE6-4342-B048-85BDC9FD1C3A}</a:tableStyleId>
              </a:tblPr>
              <a:tblGrid>
                <a:gridCol w="1889125"/>
                <a:gridCol w="1969770"/>
                <a:gridCol w="1681480"/>
                <a:gridCol w="1518920"/>
                <a:gridCol w="1320165"/>
                <a:gridCol w="1619885"/>
              </a:tblGrid>
              <a:tr h="581660">
                <a:tc>
                  <a:txBody>
                    <a:bodyPr/>
                    <a:p>
                      <a:pPr algn="ctr">
                        <a:lnSpc>
                          <a:spcPct val="120000"/>
                        </a:lnSpc>
                        <a:buNone/>
                      </a:pPr>
                      <a:r>
                        <a:rPr lang="zh-CN" altLang="en-US" sz="2400">
                          <a:latin typeface="微软雅黑" panose="020B0503020204020204" charset="-122"/>
                          <a:ea typeface="微软雅黑" panose="020B0503020204020204" charset="-122"/>
                        </a:rPr>
                        <a:t>检测项目</a:t>
                      </a:r>
                      <a:endParaRPr lang="zh-CN" altLang="en-US" sz="2400">
                        <a:latin typeface="微软雅黑" panose="020B0503020204020204" charset="-122"/>
                        <a:ea typeface="微软雅黑" panose="020B0503020204020204" charset="-122"/>
                      </a:endParaRPr>
                    </a:p>
                  </a:txBody>
                  <a:tcPr/>
                </a:tc>
                <a:tc>
                  <a:txBody>
                    <a:bodyPr/>
                    <a:p>
                      <a:pPr algn="ctr">
                        <a:lnSpc>
                          <a:spcPct val="120000"/>
                        </a:lnSpc>
                        <a:buNone/>
                      </a:pPr>
                      <a:r>
                        <a:rPr lang="zh-CN" altLang="en-US" sz="2400">
                          <a:latin typeface="微软雅黑" panose="020B0503020204020204" charset="-122"/>
                          <a:ea typeface="微软雅黑" panose="020B0503020204020204" charset="-122"/>
                        </a:rPr>
                        <a:t>检测方法</a:t>
                      </a:r>
                      <a:endParaRPr lang="zh-CN" altLang="en-US" sz="2400">
                        <a:latin typeface="微软雅黑" panose="020B0503020204020204" charset="-122"/>
                        <a:ea typeface="微软雅黑" panose="020B0503020204020204" charset="-122"/>
                      </a:endParaRPr>
                    </a:p>
                  </a:txBody>
                  <a:tcPr/>
                </a:tc>
                <a:tc>
                  <a:txBody>
                    <a:bodyPr/>
                    <a:p>
                      <a:pPr algn="ctr">
                        <a:lnSpc>
                          <a:spcPct val="120000"/>
                        </a:lnSpc>
                        <a:buClrTx/>
                        <a:buSzTx/>
                        <a:buFontTx/>
                        <a:buNone/>
                      </a:pPr>
                      <a:r>
                        <a:rPr lang="zh-CN" altLang="en-US" sz="2400">
                          <a:latin typeface="微软雅黑" panose="020B0503020204020204" charset="-122"/>
                          <a:ea typeface="微软雅黑" panose="020B0503020204020204" charset="-122"/>
                        </a:rPr>
                        <a:t>标准值</a:t>
                      </a:r>
                      <a:endParaRPr lang="zh-CN" altLang="en-US" sz="2400">
                        <a:latin typeface="微软雅黑" panose="020B0503020204020204" charset="-122"/>
                        <a:ea typeface="微软雅黑" panose="020B0503020204020204" charset="-122"/>
                      </a:endParaRPr>
                    </a:p>
                  </a:txBody>
                  <a:tcPr/>
                </a:tc>
                <a:tc>
                  <a:txBody>
                    <a:bodyPr/>
                    <a:p>
                      <a:pPr>
                        <a:lnSpc>
                          <a:spcPct val="120000"/>
                        </a:lnSpc>
                        <a:buNone/>
                      </a:pP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饮用水</a:t>
                      </a:r>
                      <a:endParaRPr lang="zh-CN" altLang="en-US" sz="2400">
                        <a:latin typeface="微软雅黑" panose="020B0503020204020204" charset="-122"/>
                        <a:ea typeface="微软雅黑" panose="020B0503020204020204" charset="-122"/>
                      </a:endParaRPr>
                    </a:p>
                  </a:txBody>
                  <a:tcPr/>
                </a:tc>
                <a:tc>
                  <a:txBody>
                    <a:bodyPr/>
                    <a:p>
                      <a:pPr>
                        <a:lnSpc>
                          <a:spcPct val="120000"/>
                        </a:lnSpc>
                        <a:buNone/>
                      </a:pP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自来水</a:t>
                      </a:r>
                      <a:endParaRPr lang="zh-CN" altLang="en-US" sz="2400">
                        <a:latin typeface="微软雅黑" panose="020B0503020204020204" charset="-122"/>
                        <a:ea typeface="微软雅黑" panose="020B0503020204020204" charset="-122"/>
                      </a:endParaRPr>
                    </a:p>
                  </a:txBody>
                  <a:tcPr/>
                </a:tc>
                <a:tc>
                  <a:txBody>
                    <a:bodyPr/>
                    <a:p>
                      <a:pPr>
                        <a:lnSpc>
                          <a:spcPct val="120000"/>
                        </a:lnSpc>
                        <a:buNone/>
                      </a:pPr>
                      <a:r>
                        <a:rPr lang="en-US" altLang="zh-CN"/>
                        <a:t>     ……</a:t>
                      </a:r>
                      <a:endParaRPr lang="en-US" altLang="zh-CN"/>
                    </a:p>
                  </a:txBody>
                  <a:tcPr/>
                </a:tc>
              </a:tr>
              <a:tr h="581660">
                <a:tc>
                  <a:txBody>
                    <a:bodyPr/>
                    <a:p>
                      <a:pPr indent="0" algn="ctr" fontAlgn="ctr">
                        <a:lnSpc>
                          <a:spcPct val="120000"/>
                        </a:lnSpc>
                        <a:buNone/>
                      </a:pPr>
                      <a:r>
                        <a:rPr lang="zh-CN" altLang="en-US" sz="2400">
                          <a:latin typeface="微软雅黑" panose="020B0503020204020204" charset="-122"/>
                          <a:ea typeface="微软雅黑" panose="020B0503020204020204" charset="-122"/>
                        </a:rPr>
                        <a:t>色度</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30000"/>
                        </a:lnSpc>
                        <a:buNone/>
                      </a:pPr>
                      <a:r>
                        <a:rPr lang="zh-CN" altLang="en-US" sz="2400">
                          <a:latin typeface="微软雅黑" panose="020B0503020204020204" charset="-122"/>
                          <a:ea typeface="微软雅黑" panose="020B0503020204020204" charset="-122"/>
                        </a:rPr>
                        <a:t>目视观察法</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30000"/>
                        </a:lnSpc>
                        <a:buNone/>
                      </a:pPr>
                      <a:r>
                        <a:rPr lang="zh-CN" altLang="en-US" sz="2400"/>
                        <a:t>无色</a:t>
                      </a:r>
                      <a:endParaRPr lang="zh-CN" altLang="en-US" sz="2400"/>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220000"/>
                        </a:lnSpc>
                        <a:buNone/>
                      </a:pPr>
                      <a:r>
                        <a:rPr lang="zh-CN" altLang="en-US" sz="2400">
                          <a:latin typeface="微软雅黑" panose="020B0503020204020204" charset="-122"/>
                          <a:ea typeface="微软雅黑" panose="020B0503020204020204" charset="-122"/>
                        </a:rPr>
                        <a:t>浊度</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220000"/>
                        </a:lnSpc>
                        <a:buNone/>
                      </a:pPr>
                      <a:r>
                        <a:rPr lang="zh-CN" altLang="en-US" sz="2400">
                          <a:latin typeface="微软雅黑" panose="020B0503020204020204" charset="-122"/>
                          <a:ea typeface="微软雅黑" panose="020B0503020204020204" charset="-122"/>
                        </a:rPr>
                        <a:t>目视观察法</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zh-CN" altLang="en-US" sz="2400"/>
                        <a:t>无肉眼</a:t>
                      </a:r>
                      <a:endParaRPr lang="zh-CN" altLang="en-US" sz="2400"/>
                    </a:p>
                    <a:p>
                      <a:pPr indent="0" algn="ctr" fontAlgn="ctr">
                        <a:lnSpc>
                          <a:spcPct val="150000"/>
                        </a:lnSpc>
                        <a:buNone/>
                      </a:pPr>
                      <a:r>
                        <a:rPr lang="zh-CN" altLang="en-US" sz="2400"/>
                        <a:t>可见物</a:t>
                      </a:r>
                      <a:endParaRPr lang="zh-CN" altLang="en-US" sz="2400"/>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20000"/>
                        </a:lnSpc>
                        <a:buNone/>
                      </a:pPr>
                      <a:r>
                        <a:rPr lang="zh-CN" altLang="en-US" sz="2400">
                          <a:latin typeface="微软雅黑" panose="020B0503020204020204" charset="-122"/>
                          <a:ea typeface="微软雅黑" panose="020B0503020204020204" charset="-122"/>
                        </a:rPr>
                        <a:t>味道</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20000"/>
                        </a:lnSpc>
                        <a:buNone/>
                      </a:pPr>
                      <a:r>
                        <a:rPr lang="zh-CN" altLang="en-US" sz="2400">
                          <a:latin typeface="微软雅黑" panose="020B0503020204020204" charset="-122"/>
                          <a:ea typeface="微软雅黑" panose="020B0503020204020204" charset="-122"/>
                        </a:rPr>
                        <a:t>闻气味</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20000"/>
                        </a:lnSpc>
                        <a:buNone/>
                      </a:pPr>
                      <a:r>
                        <a:rPr lang="zh-CN" altLang="en-US" sz="2400"/>
                        <a:t>无气味</a:t>
                      </a:r>
                      <a:endParaRPr lang="zh-CN" altLang="en-US" sz="2400"/>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30000"/>
                        </a:lnSpc>
                        <a:buNone/>
                      </a:pPr>
                      <a:r>
                        <a:rPr lang="zh-CN" altLang="en-US" sz="2400">
                          <a:latin typeface="微软雅黑" panose="020B0503020204020204" charset="-122"/>
                          <a:ea typeface="微软雅黑" panose="020B0503020204020204" charset="-122"/>
                        </a:rPr>
                        <a:t>固体溶解物</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30000"/>
                        </a:lnSpc>
                        <a:buNone/>
                      </a:pPr>
                      <a:r>
                        <a:rPr lang="zh-CN" altLang="en-US" sz="2400">
                          <a:latin typeface="微软雅黑" panose="020B0503020204020204" charset="-122"/>
                          <a:ea typeface="微软雅黑" panose="020B0503020204020204" charset="-122"/>
                        </a:rPr>
                        <a:t>TDS 测试笔</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30000"/>
                        </a:lnSpc>
                        <a:buNone/>
                      </a:pPr>
                      <a:r>
                        <a:rPr lang="en-US" altLang="zh-CN" sz="2400"/>
                        <a:t>&lt;50</a:t>
                      </a:r>
                      <a:endParaRPr lang="en-US" altLang="zh-CN" sz="2400"/>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40000"/>
                        </a:lnSpc>
                        <a:buNone/>
                      </a:pPr>
                      <a:r>
                        <a:rPr lang="zh-CN" altLang="en-US" sz="2400">
                          <a:latin typeface="微软雅黑" panose="020B0503020204020204" charset="-122"/>
                          <a:ea typeface="微软雅黑" panose="020B0503020204020204" charset="-122"/>
                          <a:cs typeface="微软雅黑" panose="020B0503020204020204" charset="-122"/>
                        </a:rPr>
                        <a:t>溶液</a:t>
                      </a:r>
                      <a:r>
                        <a:rPr lang="en-US" altLang="zh-CN" sz="2400">
                          <a:latin typeface="微软雅黑" panose="020B0503020204020204" charset="-122"/>
                          <a:ea typeface="微软雅黑" panose="020B0503020204020204" charset="-122"/>
                          <a:cs typeface="微软雅黑" panose="020B0503020204020204" charset="-122"/>
                        </a:rPr>
                        <a:t>pH</a:t>
                      </a:r>
                      <a:r>
                        <a:rPr lang="zh-CN" altLang="en-US" sz="2400">
                          <a:latin typeface="微软雅黑" panose="020B0503020204020204" charset="-122"/>
                          <a:ea typeface="微软雅黑" panose="020B0503020204020204" charset="-122"/>
                          <a:cs typeface="微软雅黑" panose="020B0503020204020204" charset="-122"/>
                        </a:rPr>
                        <a:t>值</a:t>
                      </a:r>
                      <a:endParaRPr lang="zh-CN" altLang="en-US" sz="2400">
                        <a:latin typeface="微软雅黑" panose="020B0503020204020204" charset="-122"/>
                        <a:ea typeface="微软雅黑" panose="020B0503020204020204" charset="-122"/>
                        <a:cs typeface="微软雅黑" panose="020B0503020204020204" charset="-122"/>
                      </a:endParaRPr>
                    </a:p>
                  </a:txBody>
                  <a:tcPr/>
                </a:tc>
                <a:tc>
                  <a:txBody>
                    <a:bodyPr/>
                    <a:p>
                      <a:pPr indent="0" algn="ctr" fontAlgn="ctr">
                        <a:lnSpc>
                          <a:spcPct val="140000"/>
                        </a:lnSpc>
                        <a:buNone/>
                      </a:pPr>
                      <a:r>
                        <a:rPr lang="en-US" altLang="zh-CN" sz="2400">
                          <a:latin typeface="微软雅黑" panose="020B0503020204020204" charset="-122"/>
                          <a:ea typeface="微软雅黑" panose="020B0503020204020204" charset="-122"/>
                        </a:rPr>
                        <a:t>pH</a:t>
                      </a:r>
                      <a:r>
                        <a:rPr lang="zh-CN" altLang="en-US" sz="2400">
                          <a:latin typeface="微软雅黑" panose="020B0503020204020204" charset="-122"/>
                          <a:ea typeface="微软雅黑" panose="020B0503020204020204" charset="-122"/>
                        </a:rPr>
                        <a:t>试纸</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40000"/>
                        </a:lnSpc>
                        <a:buNone/>
                      </a:pPr>
                      <a:r>
                        <a:rPr lang="en-US" altLang="zh-CN" sz="2400"/>
                        <a:t>6.0-8.5</a:t>
                      </a:r>
                      <a:endParaRPr lang="en-US" altLang="zh-CN" sz="2400"/>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40000"/>
                        </a:lnSpc>
                        <a:buNone/>
                      </a:pPr>
                      <a:r>
                        <a:rPr lang="zh-CN" altLang="en-US" sz="2400">
                          <a:latin typeface="微软雅黑" panose="020B0503020204020204" charset="-122"/>
                          <a:ea typeface="微软雅黑" panose="020B0503020204020204" charset="-122"/>
                        </a:rPr>
                        <a:t>余氯</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40000"/>
                        </a:lnSpc>
                        <a:buNone/>
                      </a:pPr>
                      <a:r>
                        <a:rPr lang="zh-CN" altLang="en-US" sz="2400">
                          <a:latin typeface="微软雅黑" panose="020B0503020204020204" charset="-122"/>
                          <a:ea typeface="微软雅黑" panose="020B0503020204020204" charset="-122"/>
                        </a:rPr>
                        <a:t>测试液</a:t>
                      </a:r>
                      <a:endParaRPr lang="zh-CN" altLang="en-US" sz="2400">
                        <a:latin typeface="微软雅黑" panose="020B0503020204020204" charset="-122"/>
                        <a:ea typeface="微软雅黑" panose="020B0503020204020204" charset="-122"/>
                      </a:endParaRPr>
                    </a:p>
                  </a:txBody>
                  <a:tcPr/>
                </a:tc>
                <a:tc>
                  <a:txBody>
                    <a:bodyPr/>
                    <a:p>
                      <a:pPr indent="0" algn="ctr" fontAlgn="ctr">
                        <a:lnSpc>
                          <a:spcPct val="140000"/>
                        </a:lnSpc>
                        <a:buNone/>
                      </a:pPr>
                      <a:r>
                        <a:rPr lang="en-US" altLang="zh-CN" sz="2400"/>
                        <a:t>0.3-2mg/L</a:t>
                      </a:r>
                      <a:endParaRPr lang="en-US" altLang="zh-CN" sz="2400"/>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7" name="矩形 6"/>
          <p:cNvSpPr/>
          <p:nvPr/>
        </p:nvSpPr>
        <p:spPr>
          <a:xfrm>
            <a:off x="932180" y="1801495"/>
            <a:ext cx="1891030" cy="55816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932815" y="2359660"/>
            <a:ext cx="1891030" cy="120015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932180" y="3559810"/>
            <a:ext cx="1891030" cy="55816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1"/>
          <p:cNvSpPr txBox="1">
            <a:spLocks noChangeArrowheads="1"/>
          </p:cNvSpPr>
          <p:nvPr/>
        </p:nvSpPr>
        <p:spPr bwMode="auto">
          <a:xfrm>
            <a:off x="4752340" y="1209675"/>
            <a:ext cx="5276215" cy="2350135"/>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60000"/>
              </a:lnSpc>
            </a:pPr>
            <a:r>
              <a:rPr lang="zh-CN" altLang="en-US" sz="3600" b="1">
                <a:solidFill>
                  <a:srgbClr val="995F37"/>
                </a:solidFill>
                <a:latin typeface="Times New Roman" panose="02020603050405020304" charset="0"/>
                <a:ea typeface="微软雅黑" panose="020B0503020204020204" charset="-122"/>
              </a:rPr>
              <a:t>净水器的净水速率</a:t>
            </a:r>
            <a:endParaRPr lang="zh-CN" altLang="en-US" sz="3600" b="1">
              <a:solidFill>
                <a:srgbClr val="995F37"/>
              </a:solidFill>
              <a:latin typeface="Times New Roman" panose="02020603050405020304" charset="0"/>
              <a:ea typeface="微软雅黑" panose="020B0503020204020204" charset="-122"/>
            </a:endParaRPr>
          </a:p>
          <a:p>
            <a:pPr algn="ctr">
              <a:lnSpc>
                <a:spcPct val="160000"/>
              </a:lnSpc>
            </a:pPr>
            <a:r>
              <a:rPr lang="zh-CN" altLang="en-US" sz="3600" b="1">
                <a:solidFill>
                  <a:srgbClr val="995F37"/>
                </a:solidFill>
                <a:latin typeface="Times New Roman" panose="02020603050405020304" charset="0"/>
                <a:ea typeface="微软雅黑" panose="020B0503020204020204" charset="-122"/>
              </a:rPr>
              <a:t>净化相同的水所用时间</a:t>
            </a:r>
            <a:endParaRPr lang="zh-CN" altLang="en-US" sz="3600" b="1">
              <a:solidFill>
                <a:srgbClr val="995F37"/>
              </a:solidFill>
              <a:latin typeface="Times New Roman" panose="02020603050405020304" charset="0"/>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347980" y="229235"/>
            <a:ext cx="654304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dirty="0">
                <a:solidFill>
                  <a:schemeClr val="bg1"/>
                </a:solidFill>
                <a:latin typeface="+mn-ea"/>
                <a:sym typeface="+mn-ea"/>
              </a:rPr>
              <a:t>自制净水器净水效果的影响因素</a:t>
            </a:r>
            <a:endParaRPr lang="zh-CN" altLang="en-US" sz="3200" b="1" kern="0" dirty="0">
              <a:solidFill>
                <a:schemeClr val="bg1"/>
              </a:solidFill>
              <a:latin typeface="+mn-ea"/>
              <a:ea typeface="微软雅黑" panose="020B0503020204020204" charset="-122"/>
              <a:sym typeface="+mn-ea"/>
            </a:endParaRPr>
          </a:p>
        </p:txBody>
      </p:sp>
      <p:sp>
        <p:nvSpPr>
          <p:cNvPr id="10" name="文本框 1"/>
          <p:cNvSpPr txBox="1">
            <a:spLocks noChangeArrowheads="1"/>
          </p:cNvSpPr>
          <p:nvPr/>
        </p:nvSpPr>
        <p:spPr bwMode="auto">
          <a:xfrm>
            <a:off x="3799205" y="1237615"/>
            <a:ext cx="4392930" cy="879475"/>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3600" b="1">
                <a:solidFill>
                  <a:srgbClr val="995F37"/>
                </a:solidFill>
                <a:latin typeface="Times New Roman" panose="02020603050405020304" charset="0"/>
                <a:ea typeface="微软雅黑" panose="020B0503020204020204" charset="-122"/>
              </a:rPr>
              <a:t>填料的厚度</a:t>
            </a:r>
            <a:endParaRPr lang="zh-CN" altLang="en-US" sz="3600" b="1">
              <a:solidFill>
                <a:srgbClr val="995F37"/>
              </a:solidFill>
              <a:latin typeface="Times New Roman" panose="02020603050405020304" charset="0"/>
              <a:ea typeface="微软雅黑" panose="020B0503020204020204" charset="-122"/>
            </a:endParaRPr>
          </a:p>
        </p:txBody>
      </p:sp>
      <p:sp>
        <p:nvSpPr>
          <p:cNvPr id="2" name="文本框 1"/>
          <p:cNvSpPr txBox="1">
            <a:spLocks noChangeArrowheads="1"/>
          </p:cNvSpPr>
          <p:nvPr>
            <p:custDataLst>
              <p:tags r:id="rId3"/>
            </p:custDataLst>
          </p:nvPr>
        </p:nvSpPr>
        <p:spPr bwMode="auto">
          <a:xfrm>
            <a:off x="3799205" y="2564765"/>
            <a:ext cx="4392930" cy="879475"/>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3600" b="1">
                <a:solidFill>
                  <a:srgbClr val="995F37"/>
                </a:solidFill>
                <a:latin typeface="Times New Roman" panose="02020603050405020304" charset="0"/>
                <a:ea typeface="微软雅黑" panose="020B0503020204020204" charset="-122"/>
              </a:rPr>
              <a:t>填料的填充顺序</a:t>
            </a:r>
            <a:endParaRPr lang="zh-CN" altLang="en-US" sz="3600" b="1">
              <a:solidFill>
                <a:srgbClr val="995F37"/>
              </a:solidFill>
              <a:latin typeface="Times New Roman" panose="02020603050405020304" charset="0"/>
              <a:ea typeface="微软雅黑" panose="020B0503020204020204" charset="-122"/>
            </a:endParaRPr>
          </a:p>
        </p:txBody>
      </p:sp>
      <p:sp>
        <p:nvSpPr>
          <p:cNvPr id="3" name="文本框 2"/>
          <p:cNvSpPr txBox="1">
            <a:spLocks noChangeArrowheads="1"/>
          </p:cNvSpPr>
          <p:nvPr>
            <p:custDataLst>
              <p:tags r:id="rId4"/>
            </p:custDataLst>
          </p:nvPr>
        </p:nvSpPr>
        <p:spPr bwMode="auto">
          <a:xfrm>
            <a:off x="3799205" y="3891915"/>
            <a:ext cx="4392930" cy="879475"/>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3600" b="1">
                <a:solidFill>
                  <a:srgbClr val="995F37"/>
                </a:solidFill>
                <a:latin typeface="Times New Roman" panose="02020603050405020304" charset="0"/>
                <a:ea typeface="微软雅黑" panose="020B0503020204020204" charset="-122"/>
              </a:rPr>
              <a:t>填料的种类</a:t>
            </a:r>
            <a:endParaRPr lang="zh-CN" altLang="en-US" sz="3600" b="1">
              <a:solidFill>
                <a:srgbClr val="995F37"/>
              </a:solidFill>
              <a:latin typeface="Times New Roman" panose="02020603050405020304" charset="0"/>
              <a:ea typeface="微软雅黑" panose="020B0503020204020204" charset="-122"/>
            </a:endParaRPr>
          </a:p>
        </p:txBody>
      </p:sp>
      <p:sp>
        <p:nvSpPr>
          <p:cNvPr id="5" name="文本框 4"/>
          <p:cNvSpPr txBox="1">
            <a:spLocks noChangeArrowheads="1"/>
          </p:cNvSpPr>
          <p:nvPr>
            <p:custDataLst>
              <p:tags r:id="rId5"/>
            </p:custDataLst>
          </p:nvPr>
        </p:nvSpPr>
        <p:spPr bwMode="auto">
          <a:xfrm>
            <a:off x="3799205" y="5133975"/>
            <a:ext cx="4392930" cy="879475"/>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3600" b="1">
                <a:solidFill>
                  <a:srgbClr val="995F37"/>
                </a:solidFill>
                <a:latin typeface="Times New Roman" panose="02020603050405020304" charset="0"/>
                <a:ea typeface="微软雅黑" panose="020B0503020204020204" charset="-122"/>
              </a:rPr>
              <a:t>加水速度</a:t>
            </a:r>
            <a:endParaRPr lang="zh-CN" altLang="en-US" sz="3600" b="1">
              <a:solidFill>
                <a:srgbClr val="995F37"/>
              </a:solidFill>
              <a:latin typeface="Times New Roman" panose="02020603050405020304" charset="0"/>
              <a:ea typeface="微软雅黑" panose="020B0503020204020204" charset="-122"/>
            </a:endParaRPr>
          </a:p>
        </p:txBody>
      </p:sp>
      <p:sp>
        <p:nvSpPr>
          <p:cNvPr id="6" name="文本框 5"/>
          <p:cNvSpPr txBox="1"/>
          <p:nvPr/>
        </p:nvSpPr>
        <p:spPr>
          <a:xfrm>
            <a:off x="5774055" y="6013450"/>
            <a:ext cx="1711960" cy="706755"/>
          </a:xfrm>
          <a:prstGeom prst="rect">
            <a:avLst/>
          </a:prstGeom>
          <a:noFill/>
        </p:spPr>
        <p:txBody>
          <a:bodyPr wrap="square" rtlCol="0">
            <a:spAutoFit/>
          </a:bodyPr>
          <a:p>
            <a:r>
              <a:rPr lang="en-US" altLang="zh-CN" sz="4000" b="1">
                <a:solidFill>
                  <a:schemeClr val="accent2">
                    <a:lumMod val="50000"/>
                  </a:schemeClr>
                </a:solidFill>
                <a:latin typeface="微软雅黑" panose="020B0503020204020204" charset="-122"/>
                <a:ea typeface="微软雅黑" panose="020B0503020204020204" charset="-122"/>
              </a:rPr>
              <a:t>……</a:t>
            </a:r>
            <a:endParaRPr lang="en-US" altLang="zh-CN" sz="4000" b="1">
              <a:solidFill>
                <a:schemeClr val="accent2">
                  <a:lumMod val="50000"/>
                </a:schemeClr>
              </a:solidFill>
              <a:latin typeface="微软雅黑" panose="020B0503020204020204" charset="-122"/>
              <a:ea typeface="微软雅黑" panose="020B0503020204020204" charset="-122"/>
            </a:endParaRPr>
          </a:p>
        </p:txBody>
      </p:sp>
      <p:sp>
        <p:nvSpPr>
          <p:cNvPr id="4" name="文本框 3"/>
          <p:cNvSpPr txBox="1"/>
          <p:nvPr/>
        </p:nvSpPr>
        <p:spPr>
          <a:xfrm>
            <a:off x="9231630" y="1854835"/>
            <a:ext cx="453390" cy="2137410"/>
          </a:xfrm>
          <a:prstGeom prst="rect">
            <a:avLst/>
          </a:prstGeom>
          <a:noFill/>
        </p:spPr>
        <p:txBody>
          <a:bodyPr wrap="square" rtlCol="0">
            <a:noAutofit/>
          </a:bodyPr>
          <a:p>
            <a:r>
              <a:rPr lang="zh-CN" altLang="en-US" sz="3600" b="1">
                <a:solidFill>
                  <a:srgbClr val="C00000"/>
                </a:solidFill>
              </a:rPr>
              <a:t>控制变量法</a:t>
            </a:r>
            <a:endParaRPr lang="zh-CN" altLang="en-US" sz="3600" b="1">
              <a:solidFill>
                <a:srgbClr val="C00000"/>
              </a:solidFill>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5" grpId="0" bldLvl="0" animBg="1"/>
      <p:bldP spid="6"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417195" y="172720"/>
            <a:ext cx="318897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altLang="en-US" sz="3200" b="1" kern="0" dirty="0">
                <a:solidFill>
                  <a:schemeClr val="bg1"/>
                </a:solidFill>
                <a:latin typeface="Times New Roman" panose="02020603050405020304" charset="0"/>
                <a:ea typeface="微软雅黑" panose="020B0503020204020204" charset="-122"/>
              </a:rPr>
              <a:t>走进自来水厂</a:t>
            </a:r>
            <a:endParaRPr lang="zh-CN" altLang="en-US" sz="3200" b="1" kern="0" dirty="0">
              <a:solidFill>
                <a:schemeClr val="bg1"/>
              </a:solidFill>
              <a:latin typeface="Times New Roman" panose="02020603050405020304" charset="0"/>
              <a:ea typeface="微软雅黑" panose="020B0503020204020204" charset="-122"/>
            </a:endParaRPr>
          </a:p>
        </p:txBody>
      </p:sp>
      <p:pic>
        <p:nvPicPr>
          <p:cNvPr id="2" name="图片 9" descr="微信截图_20231211170700"/>
          <p:cNvPicPr>
            <a:picLocks noChangeAspect="1"/>
          </p:cNvPicPr>
          <p:nvPr/>
        </p:nvPicPr>
        <p:blipFill>
          <a:blip r:embed="rId3"/>
          <a:srcRect r="76031" b="40093"/>
          <a:stretch>
            <a:fillRect/>
          </a:stretch>
        </p:blipFill>
        <p:spPr>
          <a:xfrm>
            <a:off x="7189470" y="1471930"/>
            <a:ext cx="3056255" cy="3289300"/>
          </a:xfrm>
          <a:prstGeom prst="rect">
            <a:avLst/>
          </a:prstGeom>
        </p:spPr>
      </p:pic>
      <p:pic>
        <p:nvPicPr>
          <p:cNvPr id="3" name="图片 2" descr="微信图片_20231212101047"/>
          <p:cNvPicPr>
            <a:picLocks noChangeAspect="1"/>
          </p:cNvPicPr>
          <p:nvPr/>
        </p:nvPicPr>
        <p:blipFill>
          <a:blip r:embed="rId4"/>
          <a:stretch>
            <a:fillRect/>
          </a:stretch>
        </p:blipFill>
        <p:spPr>
          <a:xfrm>
            <a:off x="1182370" y="1120775"/>
            <a:ext cx="4354830" cy="3268345"/>
          </a:xfrm>
          <a:prstGeom prst="rect">
            <a:avLst/>
          </a:prstGeom>
        </p:spPr>
      </p:pic>
      <p:sp>
        <p:nvSpPr>
          <p:cNvPr id="10" name="左右箭头 9"/>
          <p:cNvSpPr/>
          <p:nvPr/>
        </p:nvSpPr>
        <p:spPr>
          <a:xfrm>
            <a:off x="5704205" y="3011170"/>
            <a:ext cx="1110615" cy="565785"/>
          </a:xfrm>
          <a:prstGeom prst="lef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5" name="图片 14" descr="微信图片_20231212111054"/>
          <p:cNvPicPr>
            <a:picLocks noChangeAspect="1"/>
          </p:cNvPicPr>
          <p:nvPr/>
        </p:nvPicPr>
        <p:blipFill>
          <a:blip r:embed="rId5"/>
          <a:stretch>
            <a:fillRect/>
          </a:stretch>
        </p:blipFill>
        <p:spPr>
          <a:xfrm>
            <a:off x="1183005" y="2594610"/>
            <a:ext cx="4411980" cy="3310255"/>
          </a:xfrm>
          <a:prstGeom prst="rect">
            <a:avLst/>
          </a:prstGeom>
        </p:spPr>
      </p:pic>
      <p:sp>
        <p:nvSpPr>
          <p:cNvPr id="4" name="文本框 3"/>
          <p:cNvSpPr txBox="1"/>
          <p:nvPr/>
        </p:nvSpPr>
        <p:spPr>
          <a:xfrm>
            <a:off x="6545580" y="5060315"/>
            <a:ext cx="4942205" cy="460375"/>
          </a:xfrm>
          <a:prstGeom prst="rect">
            <a:avLst/>
          </a:prstGeom>
          <a:noFill/>
        </p:spPr>
        <p:txBody>
          <a:bodyPr wrap="square" rtlCol="0" anchor="t">
            <a:spAutoFit/>
          </a:bodyPr>
          <a:p>
            <a:r>
              <a:rPr lang="zh-CN" altLang="en-US" sz="2400" b="1">
                <a:solidFill>
                  <a:schemeClr val="accent2"/>
                </a:solidFill>
                <a:latin typeface="微软雅黑" panose="020B0503020204020204" charset="-122"/>
                <a:ea typeface="微软雅黑" panose="020B0503020204020204" charset="-122"/>
                <a:sym typeface="+mn-ea"/>
              </a:rPr>
              <a:t>作用：截留较大的悬浮物或漂浮物</a:t>
            </a:r>
            <a:endParaRPr lang="zh-CN" altLang="en-US" sz="2400" b="1">
              <a:solidFill>
                <a:schemeClr val="accent2"/>
              </a:solidFill>
              <a:latin typeface="微软雅黑" panose="020B0503020204020204" charset="-122"/>
              <a:ea typeface="微软雅黑" panose="020B0503020204020204" charset="-122"/>
              <a:sym typeface="+mn-ea"/>
            </a:endParaRPr>
          </a:p>
        </p:txBody>
      </p:sp>
      <p:pic>
        <p:nvPicPr>
          <p:cNvPr id="5" name="图片 4" descr="微信图片_20231213140915"/>
          <p:cNvPicPr>
            <a:picLocks noChangeAspect="1"/>
          </p:cNvPicPr>
          <p:nvPr/>
        </p:nvPicPr>
        <p:blipFill>
          <a:blip r:embed="rId6"/>
          <a:stretch>
            <a:fillRect/>
          </a:stretch>
        </p:blipFill>
        <p:spPr>
          <a:xfrm>
            <a:off x="1183005" y="3912870"/>
            <a:ext cx="4411345" cy="2499995"/>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511175" y="259080"/>
            <a:ext cx="314706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altLang="en-US" sz="3200" b="1" kern="0" dirty="0">
                <a:solidFill>
                  <a:schemeClr val="bg1"/>
                </a:solidFill>
                <a:latin typeface="+mn-ea"/>
                <a:ea typeface="微软雅黑" panose="020B0503020204020204" charset="-122"/>
                <a:sym typeface="+mn-ea"/>
              </a:rPr>
              <a:t>注意事项</a:t>
            </a:r>
            <a:endParaRPr lang="zh-CN" altLang="en-US" sz="3200" b="1" kern="0" dirty="0">
              <a:solidFill>
                <a:schemeClr val="bg1"/>
              </a:solidFill>
              <a:latin typeface="+mn-ea"/>
              <a:ea typeface="微软雅黑" panose="020B0503020204020204" charset="-122"/>
              <a:sym typeface="+mn-ea"/>
            </a:endParaRPr>
          </a:p>
        </p:txBody>
      </p:sp>
      <p:sp>
        <p:nvSpPr>
          <p:cNvPr id="10" name="文本框 1"/>
          <p:cNvSpPr txBox="1">
            <a:spLocks noChangeArrowheads="1"/>
          </p:cNvSpPr>
          <p:nvPr/>
        </p:nvSpPr>
        <p:spPr bwMode="auto">
          <a:xfrm>
            <a:off x="2221230" y="2602865"/>
            <a:ext cx="7377430" cy="879475"/>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2800" b="1">
                <a:solidFill>
                  <a:srgbClr val="995F37"/>
                </a:solidFill>
                <a:latin typeface="Times New Roman" panose="02020603050405020304" charset="0"/>
                <a:ea typeface="微软雅黑" panose="020B0503020204020204" charset="-122"/>
              </a:rPr>
              <a:t>瓶子下端应塞足量棉花，稍微润湿</a:t>
            </a:r>
            <a:endParaRPr lang="zh-CN" altLang="en-US" sz="2800" b="1">
              <a:solidFill>
                <a:srgbClr val="995F37"/>
              </a:solidFill>
              <a:latin typeface="Times New Roman" panose="02020603050405020304" charset="0"/>
              <a:ea typeface="微软雅黑" panose="020B0503020204020204" charset="-122"/>
            </a:endParaRPr>
          </a:p>
        </p:txBody>
      </p:sp>
      <p:sp>
        <p:nvSpPr>
          <p:cNvPr id="2" name="文本框 1"/>
          <p:cNvSpPr txBox="1">
            <a:spLocks noChangeArrowheads="1"/>
          </p:cNvSpPr>
          <p:nvPr>
            <p:custDataLst>
              <p:tags r:id="rId3"/>
            </p:custDataLst>
          </p:nvPr>
        </p:nvSpPr>
        <p:spPr bwMode="auto">
          <a:xfrm>
            <a:off x="2221230" y="3930015"/>
            <a:ext cx="7376795" cy="879475"/>
          </a:xfrm>
          <a:prstGeom prst="rect">
            <a:avLst/>
          </a:prstGeom>
          <a:solidFill>
            <a:srgbClr val="EEE8DE"/>
          </a:solidFill>
          <a:ln>
            <a:noFill/>
          </a:ln>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150000"/>
              </a:lnSpc>
              <a:buClrTx/>
              <a:buSzTx/>
              <a:buFontTx/>
            </a:pPr>
            <a:r>
              <a:rPr lang="zh-CN" altLang="en-US" sz="2800" b="1">
                <a:solidFill>
                  <a:srgbClr val="995F37"/>
                </a:solidFill>
                <a:latin typeface="Times New Roman" panose="02020603050405020304" charset="0"/>
                <a:ea typeface="微软雅黑" panose="020B0503020204020204" charset="-122"/>
                <a:sym typeface="+mn-ea"/>
              </a:rPr>
              <a:t>注意填料的厚度</a:t>
            </a:r>
            <a:endParaRPr lang="zh-CN" altLang="en-US" sz="2800" b="1">
              <a:solidFill>
                <a:srgbClr val="995F37"/>
              </a:solidFill>
              <a:latin typeface="Times New Roman" panose="02020603050405020304" charset="0"/>
              <a:ea typeface="微软雅黑" panose="020B0503020204020204" charset="-122"/>
              <a:sym typeface="+mn-ea"/>
            </a:endParaRPr>
          </a:p>
        </p:txBody>
      </p:sp>
      <p:sp>
        <p:nvSpPr>
          <p:cNvPr id="3" name="文本框 2"/>
          <p:cNvSpPr txBox="1">
            <a:spLocks noChangeArrowheads="1"/>
          </p:cNvSpPr>
          <p:nvPr>
            <p:custDataLst>
              <p:tags r:id="rId4"/>
            </p:custDataLst>
          </p:nvPr>
        </p:nvSpPr>
        <p:spPr bwMode="auto">
          <a:xfrm>
            <a:off x="2221865" y="5257165"/>
            <a:ext cx="7376795" cy="879475"/>
          </a:xfrm>
          <a:prstGeom prst="rect">
            <a:avLst/>
          </a:prstGeom>
          <a:solidFill>
            <a:srgbClr val="EEE8DE"/>
          </a:solidFill>
          <a:ln>
            <a:noFill/>
          </a:ln>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150000"/>
              </a:lnSpc>
              <a:buClrTx/>
              <a:buSzTx/>
              <a:buFontTx/>
            </a:pPr>
            <a:r>
              <a:rPr lang="zh-CN" altLang="en-US" sz="2800" b="1">
                <a:solidFill>
                  <a:srgbClr val="995F37"/>
                </a:solidFill>
                <a:latin typeface="Times New Roman" panose="02020603050405020304" charset="0"/>
                <a:ea typeface="微软雅黑" panose="020B0503020204020204" charset="-122"/>
                <a:sym typeface="+mn-ea"/>
              </a:rPr>
              <a:t>不同填料之间应用纱布隔开</a:t>
            </a:r>
            <a:endParaRPr lang="zh-CN" altLang="en-US" sz="2800" b="1">
              <a:solidFill>
                <a:srgbClr val="995F37"/>
              </a:solidFill>
              <a:latin typeface="Times New Roman" panose="02020603050405020304" charset="0"/>
              <a:ea typeface="微软雅黑" panose="020B0503020204020204" charset="-122"/>
              <a:sym typeface="+mn-ea"/>
            </a:endParaRPr>
          </a:p>
        </p:txBody>
      </p:sp>
      <p:sp>
        <p:nvSpPr>
          <p:cNvPr id="8" name="文本框 7"/>
          <p:cNvSpPr txBox="1">
            <a:spLocks noChangeArrowheads="1"/>
          </p:cNvSpPr>
          <p:nvPr>
            <p:custDataLst>
              <p:tags r:id="rId5"/>
            </p:custDataLst>
          </p:nvPr>
        </p:nvSpPr>
        <p:spPr bwMode="auto">
          <a:xfrm>
            <a:off x="2162175" y="1444625"/>
            <a:ext cx="7376795" cy="879475"/>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60000"/>
              </a:lnSpc>
            </a:pPr>
            <a:r>
              <a:rPr lang="zh-CN" altLang="en-US" sz="2800" b="1">
                <a:solidFill>
                  <a:srgbClr val="995F37"/>
                </a:solidFill>
                <a:latin typeface="Times New Roman" panose="02020603050405020304" charset="0"/>
                <a:ea typeface="微软雅黑" panose="020B0503020204020204" charset="-122"/>
              </a:rPr>
              <a:t>记录过滤</a:t>
            </a:r>
            <a:r>
              <a:rPr lang="en-US" altLang="zh-CN" sz="2800" b="1">
                <a:solidFill>
                  <a:srgbClr val="995F37"/>
                </a:solidFill>
                <a:latin typeface="Times New Roman" panose="02020603050405020304" charset="0"/>
                <a:ea typeface="微软雅黑" panose="020B0503020204020204" charset="-122"/>
              </a:rPr>
              <a:t>60ml</a:t>
            </a:r>
            <a:r>
              <a:rPr lang="zh-CN" altLang="en-US" sz="2800" b="1">
                <a:solidFill>
                  <a:srgbClr val="995F37"/>
                </a:solidFill>
                <a:latin typeface="Times New Roman" panose="02020603050405020304" charset="0"/>
                <a:ea typeface="微软雅黑" panose="020B0503020204020204" charset="-122"/>
              </a:rPr>
              <a:t>浑浊泥水所用时间和回收水量</a:t>
            </a:r>
            <a:endParaRPr lang="zh-CN" altLang="en-US" sz="2800" b="1">
              <a:solidFill>
                <a:srgbClr val="995F37"/>
              </a:solidFill>
              <a:latin typeface="Times New Roman" panose="02020603050405020304" charset="0"/>
              <a:ea typeface="微软雅黑" panose="020B0503020204020204"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bldLvl="0" animBg="1"/>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511175" y="259080"/>
            <a:ext cx="314706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altLang="en-US" sz="3200" b="1" kern="0" dirty="0">
                <a:solidFill>
                  <a:schemeClr val="bg1"/>
                </a:solidFill>
                <a:latin typeface="+mn-ea"/>
                <a:ea typeface="微软雅黑" panose="020B0503020204020204" charset="-122"/>
                <a:sym typeface="+mn-ea"/>
              </a:rPr>
              <a:t>课后作业</a:t>
            </a:r>
            <a:endParaRPr lang="zh-CN" altLang="en-US" sz="3200" b="1" kern="0" dirty="0">
              <a:solidFill>
                <a:schemeClr val="bg1"/>
              </a:solidFill>
              <a:latin typeface="+mn-ea"/>
              <a:ea typeface="微软雅黑" panose="020B0503020204020204" charset="-122"/>
              <a:sym typeface="+mn-ea"/>
            </a:endParaRPr>
          </a:p>
        </p:txBody>
      </p:sp>
      <p:pic>
        <p:nvPicPr>
          <p:cNvPr id="4" name="图片 3"/>
          <p:cNvPicPr>
            <a:picLocks noChangeAspect="1"/>
          </p:cNvPicPr>
          <p:nvPr/>
        </p:nvPicPr>
        <p:blipFill>
          <a:blip r:embed="rId3"/>
          <a:stretch>
            <a:fillRect/>
          </a:stretch>
        </p:blipFill>
        <p:spPr>
          <a:xfrm>
            <a:off x="3987165" y="487680"/>
            <a:ext cx="4424045" cy="5882005"/>
          </a:xfrm>
          <a:prstGeom prst="rect">
            <a:avLst/>
          </a:prstGeom>
        </p:spPr>
      </p:pic>
      <p:sp>
        <p:nvSpPr>
          <p:cNvPr id="5" name="文本框 4"/>
          <p:cNvSpPr txBox="1"/>
          <p:nvPr>
            <p:custDataLst>
              <p:tags r:id="rId4"/>
            </p:custDataLst>
          </p:nvPr>
        </p:nvSpPr>
        <p:spPr>
          <a:xfrm>
            <a:off x="8740140" y="1587500"/>
            <a:ext cx="3118485" cy="3322955"/>
          </a:xfrm>
          <a:prstGeom prst="rect">
            <a:avLst/>
          </a:prstGeom>
          <a:noFill/>
        </p:spPr>
        <p:txBody>
          <a:bodyPr wrap="square" rtlCol="0">
            <a:spAutoFit/>
          </a:bodyPr>
          <a:p>
            <a:pPr indent="0" fontAlgn="auto">
              <a:lnSpc>
                <a:spcPct val="125000"/>
              </a:lnSpc>
            </a:pPr>
            <a:r>
              <a:rPr lang="zh-CN" sz="28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小组合作完成净水器的制作以及影响因素的探究，并制作净</a:t>
            </a:r>
            <a:r>
              <a:rPr lang="zh-CN" sz="2800" b="1" dirty="0">
                <a:solidFill>
                  <a:srgbClr val="FF0000"/>
                </a:solidFill>
                <a:latin typeface="微软雅黑" panose="020B0503020204020204" charset="-122"/>
                <a:ea typeface="微软雅黑" panose="020B0503020204020204" charset="-122"/>
                <a:cs typeface="微软雅黑" panose="020B0503020204020204" charset="-122"/>
              </a:rPr>
              <a:t>水器说明书</a:t>
            </a:r>
            <a:r>
              <a:rPr lang="zh-CN" sz="28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。下节课各小组派一位代表</a:t>
            </a:r>
            <a:r>
              <a:rPr lang="zh-CN" sz="2800" b="1" dirty="0">
                <a:solidFill>
                  <a:srgbClr val="FF0000"/>
                </a:solidFill>
                <a:latin typeface="微软雅黑" panose="020B0503020204020204" charset="-122"/>
                <a:ea typeface="微软雅黑" panose="020B0503020204020204" charset="-122"/>
                <a:cs typeface="微软雅黑" panose="020B0503020204020204" charset="-122"/>
              </a:rPr>
              <a:t>展示</a:t>
            </a:r>
            <a:r>
              <a:rPr lang="zh-CN" sz="28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a:t>
            </a:r>
            <a:r>
              <a:rPr lang="en-US" altLang="zh-CN" sz="28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      </a:t>
            </a:r>
            <a:r>
              <a:rPr lang="en-US" altLang="zh-CN" sz="2400" b="1" dirty="0">
                <a:solidFill>
                  <a:schemeClr val="accent1">
                    <a:lumMod val="50000"/>
                  </a:schemeClr>
                </a:solidFill>
                <a:latin typeface="+mn-ea"/>
              </a:rPr>
              <a:t>            </a:t>
            </a:r>
            <a:endParaRPr lang="zh-CN" altLang="en-US" sz="2400" b="1" dirty="0">
              <a:solidFill>
                <a:schemeClr val="accent1">
                  <a:lumMod val="50000"/>
                </a:schemeClr>
              </a:solidFill>
              <a:latin typeface="+mn-ea"/>
            </a:endParaRPr>
          </a:p>
        </p:txBody>
      </p:sp>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417195" y="172720"/>
            <a:ext cx="318897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altLang="en-US" sz="3200" b="1" kern="0" dirty="0">
                <a:solidFill>
                  <a:schemeClr val="bg1"/>
                </a:solidFill>
                <a:latin typeface="Times New Roman" panose="02020603050405020304" charset="0"/>
                <a:ea typeface="微软雅黑" panose="020B0503020204020204" charset="-122"/>
              </a:rPr>
              <a:t>走进自来水厂</a:t>
            </a:r>
            <a:endParaRPr lang="zh-CN" altLang="en-US" sz="3200" b="1" kern="0" dirty="0">
              <a:solidFill>
                <a:schemeClr val="bg1"/>
              </a:solidFill>
              <a:latin typeface="Times New Roman" panose="02020603050405020304" charset="0"/>
              <a:ea typeface="微软雅黑" panose="020B0503020204020204" charset="-122"/>
            </a:endParaRPr>
          </a:p>
        </p:txBody>
      </p:sp>
      <p:sp>
        <p:nvSpPr>
          <p:cNvPr id="10" name="左右箭头 9"/>
          <p:cNvSpPr/>
          <p:nvPr/>
        </p:nvSpPr>
        <p:spPr>
          <a:xfrm>
            <a:off x="7834630" y="3027680"/>
            <a:ext cx="1110615" cy="565785"/>
          </a:xfrm>
          <a:prstGeom prst="lef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图片 3" descr="微信图片_20231212111108"/>
          <p:cNvPicPr>
            <a:picLocks noChangeAspect="1"/>
          </p:cNvPicPr>
          <p:nvPr/>
        </p:nvPicPr>
        <p:blipFill>
          <a:blip r:embed="rId3"/>
          <a:stretch>
            <a:fillRect/>
          </a:stretch>
        </p:blipFill>
        <p:spPr>
          <a:xfrm>
            <a:off x="532130" y="1308735"/>
            <a:ext cx="3617595" cy="2034540"/>
          </a:xfrm>
          <a:prstGeom prst="rect">
            <a:avLst/>
          </a:prstGeom>
        </p:spPr>
      </p:pic>
      <p:pic>
        <p:nvPicPr>
          <p:cNvPr id="5" name="图片 4" descr="微信图片_20231212111059"/>
          <p:cNvPicPr>
            <a:picLocks noChangeAspect="1"/>
          </p:cNvPicPr>
          <p:nvPr/>
        </p:nvPicPr>
        <p:blipFill>
          <a:blip r:embed="rId4"/>
          <a:stretch>
            <a:fillRect/>
          </a:stretch>
        </p:blipFill>
        <p:spPr>
          <a:xfrm>
            <a:off x="4485640" y="1308735"/>
            <a:ext cx="2741930" cy="2057400"/>
          </a:xfrm>
          <a:prstGeom prst="rect">
            <a:avLst/>
          </a:prstGeom>
        </p:spPr>
      </p:pic>
      <p:pic>
        <p:nvPicPr>
          <p:cNvPr id="6" name="图片 5" descr="微信图片_20231212111115"/>
          <p:cNvPicPr>
            <a:picLocks noChangeAspect="1"/>
          </p:cNvPicPr>
          <p:nvPr/>
        </p:nvPicPr>
        <p:blipFill>
          <a:blip r:embed="rId5"/>
          <a:stretch>
            <a:fillRect/>
          </a:stretch>
        </p:blipFill>
        <p:spPr>
          <a:xfrm>
            <a:off x="467995" y="3593465"/>
            <a:ext cx="3745865" cy="2106930"/>
          </a:xfrm>
          <a:prstGeom prst="rect">
            <a:avLst/>
          </a:prstGeom>
        </p:spPr>
      </p:pic>
      <p:pic>
        <p:nvPicPr>
          <p:cNvPr id="7" name="图片 6" descr="微信图片_20231212111535"/>
          <p:cNvPicPr>
            <a:picLocks noChangeAspect="1"/>
          </p:cNvPicPr>
          <p:nvPr/>
        </p:nvPicPr>
        <p:blipFill>
          <a:blip r:embed="rId6"/>
          <a:srcRect b="35460"/>
          <a:stretch>
            <a:fillRect/>
          </a:stretch>
        </p:blipFill>
        <p:spPr>
          <a:xfrm>
            <a:off x="4439285" y="3593465"/>
            <a:ext cx="2788285" cy="2106930"/>
          </a:xfrm>
          <a:prstGeom prst="rect">
            <a:avLst/>
          </a:prstGeom>
        </p:spPr>
      </p:pic>
      <p:pic>
        <p:nvPicPr>
          <p:cNvPr id="8" name="图片 10" descr="微信截图_20231211170700"/>
          <p:cNvPicPr>
            <a:picLocks noChangeAspect="1"/>
          </p:cNvPicPr>
          <p:nvPr/>
        </p:nvPicPr>
        <p:blipFill>
          <a:blip r:embed="rId7"/>
          <a:srcRect l="19695" t="1723" r="59695" b="50099"/>
          <a:stretch>
            <a:fillRect/>
          </a:stretch>
        </p:blipFill>
        <p:spPr>
          <a:xfrm>
            <a:off x="9438005" y="981075"/>
            <a:ext cx="1861185" cy="2167255"/>
          </a:xfrm>
          <a:prstGeom prst="rect">
            <a:avLst/>
          </a:prstGeom>
        </p:spPr>
      </p:pic>
      <p:pic>
        <p:nvPicPr>
          <p:cNvPr id="11" name="图片 11" descr="微信截图_20231211170700"/>
          <p:cNvPicPr>
            <a:picLocks noChangeAspect="1"/>
          </p:cNvPicPr>
          <p:nvPr/>
        </p:nvPicPr>
        <p:blipFill>
          <a:blip r:embed="rId7"/>
          <a:srcRect l="37672" t="18224" r="43626" b="46190"/>
          <a:stretch>
            <a:fillRect/>
          </a:stretch>
        </p:blipFill>
        <p:spPr>
          <a:xfrm>
            <a:off x="9496425" y="3593465"/>
            <a:ext cx="1802765" cy="1976755"/>
          </a:xfrm>
          <a:prstGeom prst="rect">
            <a:avLst/>
          </a:prstGeom>
        </p:spPr>
      </p:pic>
      <p:sp>
        <p:nvSpPr>
          <p:cNvPr id="2" name="文本框 1"/>
          <p:cNvSpPr txBox="1"/>
          <p:nvPr/>
        </p:nvSpPr>
        <p:spPr>
          <a:xfrm>
            <a:off x="8455025" y="172720"/>
            <a:ext cx="3886200" cy="829945"/>
          </a:xfrm>
          <a:prstGeom prst="rect">
            <a:avLst/>
          </a:prstGeom>
          <a:noFill/>
        </p:spPr>
        <p:txBody>
          <a:bodyPr wrap="square" rtlCol="0" anchor="t">
            <a:spAutoFit/>
          </a:bodyPr>
          <a:p>
            <a:pPr algn="ctr"/>
            <a:r>
              <a:rPr lang="zh-CN" altLang="en-US" sz="2400" b="1">
                <a:solidFill>
                  <a:schemeClr val="accent2"/>
                </a:solidFill>
                <a:latin typeface="微软雅黑" panose="020B0503020204020204" charset="-122"/>
                <a:ea typeface="微软雅黑" panose="020B0503020204020204" charset="-122"/>
                <a:sym typeface="+mn-ea"/>
              </a:rPr>
              <a:t>作用：一般加入明矾，</a:t>
            </a:r>
            <a:endParaRPr lang="zh-CN" altLang="en-US" sz="2400" b="1">
              <a:solidFill>
                <a:schemeClr val="accent2"/>
              </a:solidFill>
              <a:latin typeface="微软雅黑" panose="020B0503020204020204" charset="-122"/>
              <a:ea typeface="微软雅黑" panose="020B0503020204020204" charset="-122"/>
              <a:sym typeface="+mn-ea"/>
            </a:endParaRPr>
          </a:p>
          <a:p>
            <a:pPr algn="ctr"/>
            <a:r>
              <a:rPr lang="zh-CN" altLang="en-US" sz="2400" b="1">
                <a:solidFill>
                  <a:schemeClr val="accent2"/>
                </a:solidFill>
                <a:latin typeface="微软雅黑" panose="020B0503020204020204" charset="-122"/>
                <a:ea typeface="微软雅黑" panose="020B0503020204020204" charset="-122"/>
                <a:sym typeface="+mn-ea"/>
              </a:rPr>
              <a:t>吸附水中悬浮的杂质</a:t>
            </a:r>
            <a:endParaRPr lang="zh-CN" altLang="en-US" sz="2400" b="1">
              <a:solidFill>
                <a:schemeClr val="accent2"/>
              </a:solidFill>
              <a:latin typeface="微软雅黑" panose="020B0503020204020204" charset="-122"/>
              <a:ea typeface="微软雅黑" panose="020B0503020204020204" charset="-122"/>
              <a:sym typeface="+mn-ea"/>
            </a:endParaRPr>
          </a:p>
        </p:txBody>
      </p:sp>
      <p:sp>
        <p:nvSpPr>
          <p:cNvPr id="3" name="文本框 2"/>
          <p:cNvSpPr txBox="1"/>
          <p:nvPr/>
        </p:nvSpPr>
        <p:spPr>
          <a:xfrm>
            <a:off x="7524115" y="5700395"/>
            <a:ext cx="4667885" cy="460375"/>
          </a:xfrm>
          <a:prstGeom prst="rect">
            <a:avLst/>
          </a:prstGeom>
          <a:noFill/>
        </p:spPr>
        <p:txBody>
          <a:bodyPr wrap="square" rtlCol="0" anchor="t">
            <a:spAutoFit/>
          </a:bodyPr>
          <a:p>
            <a:pPr algn="ctr"/>
            <a:r>
              <a:rPr lang="zh-CN" altLang="en-US" sz="2400" b="1">
                <a:solidFill>
                  <a:schemeClr val="accent2"/>
                </a:solidFill>
                <a:latin typeface="微软雅黑" panose="020B0503020204020204" charset="-122"/>
                <a:ea typeface="微软雅黑" panose="020B0503020204020204" charset="-122"/>
                <a:sym typeface="+mn-ea"/>
              </a:rPr>
              <a:t>作用：使大颗粒的固体杂质沉降</a:t>
            </a:r>
            <a:endParaRPr lang="zh-CN" altLang="en-US" sz="2400" b="1">
              <a:solidFill>
                <a:schemeClr val="accent2"/>
              </a:solidFill>
              <a:latin typeface="微软雅黑" panose="020B0503020204020204" charset="-122"/>
              <a:ea typeface="微软雅黑" panose="020B0503020204020204" charset="-122"/>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417195" y="172720"/>
            <a:ext cx="318897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altLang="en-US" sz="3200" b="1" kern="0" dirty="0">
                <a:solidFill>
                  <a:schemeClr val="bg1"/>
                </a:solidFill>
                <a:latin typeface="Times New Roman" panose="02020603050405020304" charset="0"/>
                <a:ea typeface="微软雅黑" panose="020B0503020204020204" charset="-122"/>
              </a:rPr>
              <a:t>走进自来水厂</a:t>
            </a:r>
            <a:endParaRPr lang="zh-CN" altLang="en-US" sz="3200" b="1" kern="0" dirty="0">
              <a:solidFill>
                <a:schemeClr val="bg1"/>
              </a:solidFill>
              <a:latin typeface="Times New Roman" panose="02020603050405020304" charset="0"/>
              <a:ea typeface="微软雅黑" panose="020B0503020204020204" charset="-122"/>
            </a:endParaRPr>
          </a:p>
        </p:txBody>
      </p:sp>
      <p:sp>
        <p:nvSpPr>
          <p:cNvPr id="10" name="左右箭头 9"/>
          <p:cNvSpPr/>
          <p:nvPr/>
        </p:nvSpPr>
        <p:spPr>
          <a:xfrm>
            <a:off x="5972810" y="3295650"/>
            <a:ext cx="1110615" cy="565785"/>
          </a:xfrm>
          <a:prstGeom prst="lef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4" name="图片 14" descr="微信截图_20231211170700"/>
          <p:cNvPicPr>
            <a:picLocks noChangeAspect="1"/>
          </p:cNvPicPr>
          <p:nvPr/>
        </p:nvPicPr>
        <p:blipFill>
          <a:blip r:embed="rId3"/>
          <a:srcRect l="54084" t="22200" r="24924" b="50828"/>
          <a:stretch>
            <a:fillRect/>
          </a:stretch>
        </p:blipFill>
        <p:spPr>
          <a:xfrm>
            <a:off x="7426325" y="2231390"/>
            <a:ext cx="3640455" cy="2694305"/>
          </a:xfrm>
          <a:prstGeom prst="rect">
            <a:avLst/>
          </a:prstGeom>
        </p:spPr>
      </p:pic>
      <p:pic>
        <p:nvPicPr>
          <p:cNvPr id="15" name="图片 14" descr="微信图片_20231212112033"/>
          <p:cNvPicPr>
            <a:picLocks noChangeAspect="1"/>
          </p:cNvPicPr>
          <p:nvPr/>
        </p:nvPicPr>
        <p:blipFill>
          <a:blip r:embed="rId4"/>
          <a:stretch>
            <a:fillRect/>
          </a:stretch>
        </p:blipFill>
        <p:spPr>
          <a:xfrm>
            <a:off x="528955" y="2164080"/>
            <a:ext cx="5027930" cy="2828290"/>
          </a:xfrm>
          <a:prstGeom prst="rect">
            <a:avLst/>
          </a:prstGeom>
        </p:spPr>
      </p:pic>
      <p:sp>
        <p:nvSpPr>
          <p:cNvPr id="2" name="文本框 1"/>
          <p:cNvSpPr txBox="1"/>
          <p:nvPr/>
        </p:nvSpPr>
        <p:spPr>
          <a:xfrm>
            <a:off x="7567930" y="5276850"/>
            <a:ext cx="3542665" cy="460375"/>
          </a:xfrm>
          <a:prstGeom prst="rect">
            <a:avLst/>
          </a:prstGeom>
          <a:noFill/>
        </p:spPr>
        <p:txBody>
          <a:bodyPr wrap="square" rtlCol="0" anchor="t">
            <a:spAutoFit/>
          </a:bodyPr>
          <a:p>
            <a:r>
              <a:rPr lang="zh-CN" altLang="en-US" sz="2400" b="1">
                <a:solidFill>
                  <a:schemeClr val="accent2"/>
                </a:solidFill>
                <a:latin typeface="微软雅黑" panose="020B0503020204020204" charset="-122"/>
                <a:ea typeface="微软雅黑" panose="020B0503020204020204" charset="-122"/>
                <a:sym typeface="+mn-ea"/>
              </a:rPr>
              <a:t>作用：除去不溶性杂质</a:t>
            </a:r>
            <a:endParaRPr lang="zh-CN" altLang="en-US" sz="2400" b="1">
              <a:solidFill>
                <a:schemeClr val="accent2"/>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417195" y="172720"/>
            <a:ext cx="318897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altLang="en-US" sz="3200" b="1" kern="0" dirty="0">
                <a:solidFill>
                  <a:schemeClr val="bg1"/>
                </a:solidFill>
                <a:latin typeface="Times New Roman" panose="02020603050405020304" charset="0"/>
                <a:ea typeface="微软雅黑" panose="020B0503020204020204" charset="-122"/>
              </a:rPr>
              <a:t>走进自来水厂</a:t>
            </a:r>
            <a:endParaRPr lang="zh-CN" altLang="en-US" sz="3200" b="1" kern="0" dirty="0">
              <a:solidFill>
                <a:schemeClr val="bg1"/>
              </a:solidFill>
              <a:latin typeface="Times New Roman" panose="02020603050405020304" charset="0"/>
              <a:ea typeface="微软雅黑" panose="020B0503020204020204" charset="-122"/>
            </a:endParaRPr>
          </a:p>
        </p:txBody>
      </p:sp>
      <p:sp>
        <p:nvSpPr>
          <p:cNvPr id="10" name="左右箭头 9"/>
          <p:cNvSpPr/>
          <p:nvPr/>
        </p:nvSpPr>
        <p:spPr>
          <a:xfrm>
            <a:off x="5861050" y="3295650"/>
            <a:ext cx="1110615" cy="565785"/>
          </a:xfrm>
          <a:prstGeom prst="lef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微信图片_20231212111714"/>
          <p:cNvPicPr>
            <a:picLocks noChangeAspect="1"/>
          </p:cNvPicPr>
          <p:nvPr/>
        </p:nvPicPr>
        <p:blipFill>
          <a:blip r:embed="rId3"/>
          <a:stretch>
            <a:fillRect/>
          </a:stretch>
        </p:blipFill>
        <p:spPr>
          <a:xfrm>
            <a:off x="1569085" y="981075"/>
            <a:ext cx="3540125" cy="2656205"/>
          </a:xfrm>
          <a:prstGeom prst="rect">
            <a:avLst/>
          </a:prstGeom>
        </p:spPr>
      </p:pic>
      <p:pic>
        <p:nvPicPr>
          <p:cNvPr id="3" name="图片 2" descr="微信图片_20231212111737"/>
          <p:cNvPicPr>
            <a:picLocks noChangeAspect="1"/>
          </p:cNvPicPr>
          <p:nvPr/>
        </p:nvPicPr>
        <p:blipFill>
          <a:blip r:embed="rId4"/>
          <a:srcRect l="23330" r="758" b="6428"/>
          <a:stretch>
            <a:fillRect/>
          </a:stretch>
        </p:blipFill>
        <p:spPr>
          <a:xfrm>
            <a:off x="1569085" y="3928110"/>
            <a:ext cx="3666490" cy="2541905"/>
          </a:xfrm>
          <a:prstGeom prst="rect">
            <a:avLst/>
          </a:prstGeom>
        </p:spPr>
      </p:pic>
      <p:pic>
        <p:nvPicPr>
          <p:cNvPr id="12" name="图片 12" descr="微信截图_20231211170700"/>
          <p:cNvPicPr>
            <a:picLocks noChangeAspect="1"/>
          </p:cNvPicPr>
          <p:nvPr/>
        </p:nvPicPr>
        <p:blipFill>
          <a:blip r:embed="rId5"/>
          <a:srcRect l="58702" t="49967" r="22977" b="18357"/>
          <a:stretch>
            <a:fillRect/>
          </a:stretch>
        </p:blipFill>
        <p:spPr>
          <a:xfrm>
            <a:off x="7651750" y="1842770"/>
            <a:ext cx="2861945" cy="2850515"/>
          </a:xfrm>
          <a:prstGeom prst="rect">
            <a:avLst/>
          </a:prstGeom>
        </p:spPr>
      </p:pic>
      <p:sp>
        <p:nvSpPr>
          <p:cNvPr id="4" name="文本框 3"/>
          <p:cNvSpPr txBox="1"/>
          <p:nvPr/>
        </p:nvSpPr>
        <p:spPr>
          <a:xfrm>
            <a:off x="5781040" y="5194935"/>
            <a:ext cx="6096000" cy="460375"/>
          </a:xfrm>
          <a:prstGeom prst="rect">
            <a:avLst/>
          </a:prstGeom>
          <a:noFill/>
        </p:spPr>
        <p:txBody>
          <a:bodyPr wrap="square" rtlCol="0" anchor="t">
            <a:spAutoFit/>
          </a:bodyPr>
          <a:p>
            <a:pPr algn="ctr"/>
            <a:r>
              <a:rPr lang="zh-CN" altLang="en-US" sz="2400" b="1">
                <a:solidFill>
                  <a:schemeClr val="accent2"/>
                </a:solidFill>
                <a:latin typeface="微软雅黑" panose="020B0503020204020204" charset="-122"/>
                <a:ea typeface="微软雅黑" panose="020B0503020204020204" charset="-122"/>
                <a:sym typeface="+mn-ea"/>
              </a:rPr>
              <a:t>作用：除去水中的细菌</a:t>
            </a:r>
            <a:r>
              <a:rPr lang="zh-CN" altLang="en-US" sz="2400" b="1">
                <a:solidFill>
                  <a:schemeClr val="accent2"/>
                </a:solidFill>
                <a:latin typeface="微软雅黑" panose="020B0503020204020204" charset="-122"/>
                <a:ea typeface="微软雅黑" panose="020B0503020204020204" charset="-122"/>
                <a:sym typeface="+mn-ea"/>
              </a:rPr>
              <a:t>、</a:t>
            </a:r>
            <a:r>
              <a:rPr lang="zh-CN" altLang="en-US" sz="2400" b="1">
                <a:solidFill>
                  <a:schemeClr val="accent2"/>
                </a:solidFill>
                <a:latin typeface="微软雅黑" panose="020B0503020204020204" charset="-122"/>
                <a:ea typeface="微软雅黑" panose="020B0503020204020204" charset="-122"/>
                <a:sym typeface="+mn-ea"/>
              </a:rPr>
              <a:t>病毒</a:t>
            </a:r>
            <a:endParaRPr lang="zh-CN" altLang="en-US" sz="2400" b="1">
              <a:solidFill>
                <a:schemeClr val="accent2"/>
              </a:solidFill>
              <a:latin typeface="微软雅黑" panose="020B0503020204020204" charset="-122"/>
              <a:ea typeface="微软雅黑" panose="020B0503020204020204" charset="-122"/>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C:/Users/yamuxian/Desktop/微信截图_20231211170700.png微信截图_20231211170700"/>
          <p:cNvPicPr>
            <a:picLocks noChangeAspect="1"/>
          </p:cNvPicPr>
          <p:nvPr>
            <p:custDataLst>
              <p:tags r:id="rId2"/>
            </p:custDataLst>
          </p:nvPr>
        </p:nvPicPr>
        <p:blipFill>
          <a:blip r:embed="rId3"/>
          <a:srcRect l="279" r="279"/>
          <a:stretch>
            <a:fillRect/>
          </a:stretch>
        </p:blipFill>
        <p:spPr>
          <a:xfrm>
            <a:off x="1938020" y="1976755"/>
            <a:ext cx="7280910" cy="4217035"/>
          </a:xfrm>
          <a:prstGeom prst="rect">
            <a:avLst/>
          </a:prstGeom>
        </p:spPr>
      </p:pic>
      <p:sp>
        <p:nvSpPr>
          <p:cNvPr id="6" name="圆角矩形标注 5"/>
          <p:cNvSpPr/>
          <p:nvPr>
            <p:custDataLst>
              <p:tags r:id="rId4"/>
            </p:custDataLst>
          </p:nvPr>
        </p:nvSpPr>
        <p:spPr>
          <a:xfrm>
            <a:off x="2248535" y="904240"/>
            <a:ext cx="3429000" cy="917575"/>
          </a:xfrm>
          <a:prstGeom prst="wedgeRoundRectCallout">
            <a:avLst>
              <a:gd name="adj1" fmla="val 565"/>
              <a:gd name="adj2" fmla="val 114982"/>
              <a:gd name="adj3" fmla="val 16667"/>
            </a:avLst>
          </a:prstGeom>
          <a:noFill/>
          <a:ln w="9525" cap="flat" cmpd="sng">
            <a:solidFill>
              <a:srgbClr val="993300"/>
            </a:solidFill>
            <a:prstDash val="solid"/>
            <a:miter/>
            <a:headEnd type="none" w="med" len="med"/>
            <a:tailEnd type="none" w="med" len="med"/>
          </a:ln>
        </p:spPr>
        <p:txBody>
          <a:bodyPr anchor="t" anchorCtr="0"/>
          <a:p>
            <a:pPr algn="ctr"/>
            <a:r>
              <a:rPr lang="zh-CN" altLang="en-US" sz="2400" b="1">
                <a:solidFill>
                  <a:schemeClr val="accent2"/>
                </a:solidFill>
                <a:latin typeface="微软雅黑" panose="020B0503020204020204" charset="-122"/>
                <a:ea typeface="微软雅黑" panose="020B0503020204020204" charset="-122"/>
              </a:rPr>
              <a:t>一般加入明矾，</a:t>
            </a:r>
            <a:endParaRPr lang="zh-CN" altLang="en-US" sz="2400" b="1">
              <a:solidFill>
                <a:schemeClr val="accent2"/>
              </a:solidFill>
              <a:latin typeface="微软雅黑" panose="020B0503020204020204" charset="-122"/>
              <a:ea typeface="微软雅黑" panose="020B0503020204020204" charset="-122"/>
            </a:endParaRPr>
          </a:p>
          <a:p>
            <a:pPr algn="ctr"/>
            <a:r>
              <a:rPr lang="zh-CN" altLang="en-US" sz="2400" b="1">
                <a:solidFill>
                  <a:schemeClr val="accent2"/>
                </a:solidFill>
                <a:latin typeface="微软雅黑" panose="020B0503020204020204" charset="-122"/>
                <a:ea typeface="微软雅黑" panose="020B0503020204020204" charset="-122"/>
              </a:rPr>
              <a:t>吸附水中悬浮的杂质</a:t>
            </a:r>
            <a:endParaRPr lang="zh-CN" altLang="en-US" sz="2400" b="1">
              <a:solidFill>
                <a:schemeClr val="accent2"/>
              </a:solidFill>
              <a:latin typeface="微软雅黑" panose="020B0503020204020204" charset="-122"/>
              <a:ea typeface="微软雅黑" panose="020B0503020204020204" charset="-122"/>
            </a:endParaRPr>
          </a:p>
        </p:txBody>
      </p:sp>
      <p:sp>
        <p:nvSpPr>
          <p:cNvPr id="7" name="圆角矩形标注 6"/>
          <p:cNvSpPr/>
          <p:nvPr>
            <p:custDataLst>
              <p:tags r:id="rId5"/>
            </p:custDataLst>
          </p:nvPr>
        </p:nvSpPr>
        <p:spPr>
          <a:xfrm>
            <a:off x="5991860" y="1358900"/>
            <a:ext cx="2468245" cy="462915"/>
          </a:xfrm>
          <a:prstGeom prst="wedgeRoundRectCallout">
            <a:avLst>
              <a:gd name="adj1" fmla="val -30267"/>
              <a:gd name="adj2" fmla="val 319684"/>
              <a:gd name="adj3" fmla="val 16667"/>
            </a:avLst>
          </a:prstGeom>
          <a:noFill/>
          <a:ln w="9525" cap="flat" cmpd="sng">
            <a:solidFill>
              <a:srgbClr val="993300"/>
            </a:solidFill>
            <a:prstDash val="solid"/>
            <a:miter/>
            <a:headEnd type="none" w="med" len="med"/>
            <a:tailEnd type="none" w="med" len="med"/>
          </a:ln>
        </p:spPr>
        <p:txBody>
          <a:bodyPr anchor="t" anchorCtr="0"/>
          <a:p>
            <a:pPr algn="ctr"/>
            <a:r>
              <a:rPr lang="zh-CN" altLang="en-US" sz="2400" b="1">
                <a:solidFill>
                  <a:schemeClr val="accent2"/>
                </a:solidFill>
                <a:latin typeface="微软雅黑" panose="020B0503020204020204" charset="-122"/>
                <a:ea typeface="微软雅黑" panose="020B0503020204020204" charset="-122"/>
              </a:rPr>
              <a:t>除去不溶性杂质</a:t>
            </a:r>
            <a:endParaRPr lang="zh-CN" altLang="en-US" sz="2400" b="1">
              <a:solidFill>
                <a:schemeClr val="accent2"/>
              </a:solidFill>
              <a:latin typeface="微软雅黑" panose="020B0503020204020204" charset="-122"/>
              <a:ea typeface="微软雅黑" panose="020B0503020204020204" charset="-122"/>
            </a:endParaRPr>
          </a:p>
        </p:txBody>
      </p:sp>
      <p:sp>
        <p:nvSpPr>
          <p:cNvPr id="9" name="圆角矩形标注 8"/>
          <p:cNvSpPr/>
          <p:nvPr>
            <p:custDataLst>
              <p:tags r:id="rId6"/>
            </p:custDataLst>
          </p:nvPr>
        </p:nvSpPr>
        <p:spPr>
          <a:xfrm>
            <a:off x="545465" y="4687570"/>
            <a:ext cx="2176145" cy="970915"/>
          </a:xfrm>
          <a:prstGeom prst="wedgeRoundRectCallout">
            <a:avLst>
              <a:gd name="adj1" fmla="val 169900"/>
              <a:gd name="adj2" fmla="val -176484"/>
              <a:gd name="adj3" fmla="val 16667"/>
            </a:avLst>
          </a:prstGeom>
          <a:noFill/>
          <a:ln w="9525" cap="flat" cmpd="sng">
            <a:solidFill>
              <a:srgbClr val="993300"/>
            </a:solidFill>
            <a:prstDash val="solid"/>
            <a:miter/>
            <a:headEnd type="none" w="med" len="med"/>
            <a:tailEnd type="none" w="med" len="med"/>
          </a:ln>
        </p:spPr>
        <p:txBody>
          <a:bodyPr anchor="t" anchorCtr="0"/>
          <a:p>
            <a:pPr algn="ctr"/>
            <a:r>
              <a:rPr lang="zh-CN" altLang="en-US" sz="2400" b="1">
                <a:solidFill>
                  <a:schemeClr val="accent2"/>
                </a:solidFill>
                <a:latin typeface="微软雅黑" panose="020B0503020204020204" charset="-122"/>
                <a:ea typeface="微软雅黑" panose="020B0503020204020204" charset="-122"/>
              </a:rPr>
              <a:t>使大颗粒的固体杂质沉降</a:t>
            </a:r>
            <a:endParaRPr lang="zh-CN" altLang="en-US" sz="2400" b="1">
              <a:solidFill>
                <a:schemeClr val="accent2"/>
              </a:solidFill>
              <a:latin typeface="微软雅黑" panose="020B0503020204020204" charset="-122"/>
              <a:ea typeface="微软雅黑" panose="020B0503020204020204" charset="-122"/>
            </a:endParaRPr>
          </a:p>
        </p:txBody>
      </p:sp>
      <p:sp>
        <p:nvSpPr>
          <p:cNvPr id="11" name="圆角矩形标注 12293"/>
          <p:cNvSpPr/>
          <p:nvPr>
            <p:custDataLst>
              <p:tags r:id="rId7"/>
            </p:custDataLst>
          </p:nvPr>
        </p:nvSpPr>
        <p:spPr>
          <a:xfrm rot="10800000">
            <a:off x="8818245" y="2767965"/>
            <a:ext cx="2917190" cy="1289050"/>
          </a:xfrm>
          <a:prstGeom prst="wedgeRoundRectCallout">
            <a:avLst>
              <a:gd name="adj1" fmla="val 73925"/>
              <a:gd name="adj2" fmla="val 10375"/>
              <a:gd name="adj3" fmla="val 16667"/>
            </a:avLst>
          </a:prstGeom>
          <a:noFill/>
          <a:ln w="9525" cap="flat" cmpd="sng">
            <a:solidFill>
              <a:srgbClr val="993300"/>
            </a:solidFill>
            <a:prstDash val="solid"/>
            <a:miter/>
            <a:headEnd type="none" w="med" len="med"/>
            <a:tailEnd type="none" w="med" len="med"/>
          </a:ln>
        </p:spPr>
        <p:txBody>
          <a:bodyPr rot="10800000" anchor="t" anchorCtr="0"/>
          <a:p>
            <a:pPr algn="ctr"/>
            <a:r>
              <a:rPr lang="zh-CN" altLang="en-US" sz="2400" b="1">
                <a:solidFill>
                  <a:schemeClr val="accent2"/>
                </a:solidFill>
                <a:latin typeface="微软雅黑" panose="020B0503020204020204" charset="-122"/>
                <a:ea typeface="微软雅黑" panose="020B0503020204020204" charset="-122"/>
              </a:rPr>
              <a:t>用活性炭，除去异味、色素和一部分不溶性杂质</a:t>
            </a:r>
            <a:endParaRPr lang="zh-CN" altLang="en-US" sz="2400" b="1">
              <a:solidFill>
                <a:schemeClr val="accent2"/>
              </a:solidFill>
              <a:latin typeface="微软雅黑" panose="020B0503020204020204" charset="-122"/>
              <a:ea typeface="微软雅黑" panose="020B0503020204020204" charset="-122"/>
            </a:endParaRPr>
          </a:p>
        </p:txBody>
      </p:sp>
      <p:sp>
        <p:nvSpPr>
          <p:cNvPr id="12" name="圆角矩形标注 11"/>
          <p:cNvSpPr/>
          <p:nvPr>
            <p:custDataLst>
              <p:tags r:id="rId8"/>
            </p:custDataLst>
          </p:nvPr>
        </p:nvSpPr>
        <p:spPr>
          <a:xfrm>
            <a:off x="8600440" y="4781550"/>
            <a:ext cx="3451860" cy="619760"/>
          </a:xfrm>
          <a:prstGeom prst="wedgeRoundRectCallout">
            <a:avLst>
              <a:gd name="adj1" fmla="val -96788"/>
              <a:gd name="adj2" fmla="val -74459"/>
              <a:gd name="adj3" fmla="val 16667"/>
            </a:avLst>
          </a:prstGeom>
          <a:noFill/>
          <a:ln w="9525" cap="flat" cmpd="sng">
            <a:solidFill>
              <a:srgbClr val="993300"/>
            </a:solidFill>
            <a:prstDash val="solid"/>
            <a:miter/>
            <a:headEnd type="none" w="med" len="med"/>
            <a:tailEnd type="none" w="med" len="med"/>
          </a:ln>
        </p:spPr>
        <p:txBody>
          <a:bodyPr anchor="t" anchorCtr="0"/>
          <a:p>
            <a:pPr algn="ctr"/>
            <a:r>
              <a:rPr lang="zh-CN" altLang="en-US" sz="2400" b="1">
                <a:solidFill>
                  <a:schemeClr val="accent2"/>
                </a:solidFill>
                <a:latin typeface="微软雅黑" panose="020B0503020204020204" charset="-122"/>
                <a:ea typeface="微软雅黑" panose="020B0503020204020204" charset="-122"/>
              </a:rPr>
              <a:t>除去水中的细菌</a:t>
            </a:r>
            <a:r>
              <a:rPr lang="zh-CN" altLang="en-US" sz="2400" b="1">
                <a:solidFill>
                  <a:schemeClr val="accent2"/>
                </a:solidFill>
                <a:latin typeface="微软雅黑" panose="020B0503020204020204" charset="-122"/>
                <a:ea typeface="微软雅黑" panose="020B0503020204020204" charset="-122"/>
                <a:sym typeface="+mn-ea"/>
              </a:rPr>
              <a:t>、</a:t>
            </a:r>
            <a:r>
              <a:rPr lang="zh-CN" altLang="en-US" sz="2400" b="1">
                <a:solidFill>
                  <a:schemeClr val="accent2"/>
                </a:solidFill>
                <a:latin typeface="微软雅黑" panose="020B0503020204020204" charset="-122"/>
                <a:ea typeface="微软雅黑" panose="020B0503020204020204" charset="-122"/>
              </a:rPr>
              <a:t>病毒</a:t>
            </a:r>
            <a:endParaRPr lang="zh-CN" altLang="en-US" sz="2400" b="1">
              <a:solidFill>
                <a:schemeClr val="accent2"/>
              </a:solidFill>
              <a:latin typeface="微软雅黑" panose="020B0503020204020204" charset="-122"/>
              <a:ea typeface="微软雅黑" panose="020B0503020204020204" charset="-122"/>
            </a:endParaRPr>
          </a:p>
        </p:txBody>
      </p:sp>
      <p:sp>
        <p:nvSpPr>
          <p:cNvPr id="13" name="圆角矩形 12"/>
          <p:cNvSpPr/>
          <p:nvPr>
            <p:custDataLst>
              <p:tags r:id="rId9"/>
            </p:custDataLst>
          </p:nvPr>
        </p:nvSpPr>
        <p:spPr bwMode="auto">
          <a:xfrm>
            <a:off x="417195" y="172720"/>
            <a:ext cx="3188970"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altLang="en-US" sz="3200" b="1" kern="0" dirty="0">
                <a:solidFill>
                  <a:schemeClr val="bg1"/>
                </a:solidFill>
                <a:latin typeface="Times New Roman" panose="02020603050405020304" charset="0"/>
                <a:ea typeface="微软雅黑" panose="020B0503020204020204" charset="-122"/>
              </a:rPr>
              <a:t>走进自来水厂</a:t>
            </a:r>
            <a:endParaRPr lang="zh-CN" altLang="en-US" sz="3200" b="1" kern="0" dirty="0">
              <a:solidFill>
                <a:schemeClr val="bg1"/>
              </a:solidFill>
              <a:latin typeface="Times New Roman" panose="02020603050405020304" charset="0"/>
              <a:ea typeface="微软雅黑" panose="020B0503020204020204" charset="-122"/>
            </a:endParaRPr>
          </a:p>
        </p:txBody>
      </p:sp>
      <p:sp>
        <p:nvSpPr>
          <p:cNvPr id="14" name="圆角矩形标注 13"/>
          <p:cNvSpPr/>
          <p:nvPr>
            <p:custDataLst>
              <p:tags r:id="rId10"/>
            </p:custDataLst>
          </p:nvPr>
        </p:nvSpPr>
        <p:spPr>
          <a:xfrm>
            <a:off x="177165" y="1976755"/>
            <a:ext cx="2136140" cy="917575"/>
          </a:xfrm>
          <a:prstGeom prst="wedgeRoundRectCallout">
            <a:avLst>
              <a:gd name="adj1" fmla="val 91795"/>
              <a:gd name="adj2" fmla="val 72006"/>
              <a:gd name="adj3" fmla="val 16667"/>
            </a:avLst>
          </a:prstGeom>
          <a:noFill/>
          <a:ln w="9525" cap="flat" cmpd="sng">
            <a:solidFill>
              <a:srgbClr val="993300"/>
            </a:solidFill>
            <a:prstDash val="solid"/>
            <a:miter/>
            <a:headEnd type="none" w="med" len="med"/>
            <a:tailEnd type="none" w="med" len="med"/>
          </a:ln>
        </p:spPr>
        <p:txBody>
          <a:bodyPr anchor="t" anchorCtr="0"/>
          <a:p>
            <a:pPr algn="ctr"/>
            <a:r>
              <a:rPr lang="zh-CN" altLang="en-US" sz="2400" b="1">
                <a:solidFill>
                  <a:schemeClr val="accent2"/>
                </a:solidFill>
                <a:latin typeface="微软雅黑" panose="020B0503020204020204" charset="-122"/>
                <a:ea typeface="微软雅黑" panose="020B0503020204020204" charset="-122"/>
              </a:rPr>
              <a:t>截留较大的悬浮物或漂浮物</a:t>
            </a:r>
            <a:endParaRPr lang="zh-CN" altLang="en-US" sz="2400" b="1">
              <a:solidFill>
                <a:schemeClr val="accent2"/>
              </a:solidFill>
              <a:latin typeface="微软雅黑" panose="020B0503020204020204" charset="-122"/>
              <a:ea typeface="微软雅黑" panose="020B0503020204020204" charset="-122"/>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11" grpId="0" bldLvl="0" animBg="1"/>
      <p:bldP spid="12"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417195" y="150495"/>
            <a:ext cx="4209415"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dirty="0">
                <a:solidFill>
                  <a:schemeClr val="bg1"/>
                </a:solidFill>
                <a:latin typeface="+mn-ea"/>
                <a:sym typeface="+mn-ea"/>
              </a:rPr>
              <a:t>认识水质检测的方法</a:t>
            </a:r>
            <a:endParaRPr lang="zh-CN" altLang="en-US" sz="3200" b="1" kern="0" dirty="0">
              <a:solidFill>
                <a:schemeClr val="bg1"/>
              </a:solidFill>
              <a:latin typeface="+mn-ea"/>
              <a:ea typeface="微软雅黑" panose="020B0503020204020204" charset="-122"/>
              <a:sym typeface="+mn-ea"/>
            </a:endParaRPr>
          </a:p>
        </p:txBody>
      </p:sp>
      <p:pic>
        <p:nvPicPr>
          <p:cNvPr id="5" name="图片 4" descr="C:/Users/yamuxian/Desktop/微信截图_20231211170700.png微信截图_20231211170700"/>
          <p:cNvPicPr>
            <a:picLocks noChangeAspect="1"/>
          </p:cNvPicPr>
          <p:nvPr>
            <p:custDataLst>
              <p:tags r:id="rId3"/>
            </p:custDataLst>
          </p:nvPr>
        </p:nvPicPr>
        <p:blipFill>
          <a:blip r:embed="rId4"/>
          <a:srcRect l="279" r="279"/>
          <a:stretch>
            <a:fillRect/>
          </a:stretch>
        </p:blipFill>
        <p:spPr>
          <a:xfrm>
            <a:off x="2872740" y="1022985"/>
            <a:ext cx="7280910" cy="4217035"/>
          </a:xfrm>
          <a:prstGeom prst="rect">
            <a:avLst/>
          </a:prstGeom>
        </p:spPr>
      </p:pic>
      <p:sp>
        <p:nvSpPr>
          <p:cNvPr id="6" name="文本框 1"/>
          <p:cNvSpPr txBox="1">
            <a:spLocks noChangeArrowheads="1"/>
          </p:cNvSpPr>
          <p:nvPr/>
        </p:nvSpPr>
        <p:spPr bwMode="auto">
          <a:xfrm>
            <a:off x="2366010" y="5673090"/>
            <a:ext cx="6010910" cy="674370"/>
          </a:xfrm>
          <a:prstGeom prst="rect">
            <a:avLst/>
          </a:prstGeom>
          <a:solidFill>
            <a:srgbClr val="EEE8DE"/>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fontAlgn="auto">
              <a:lnSpc>
                <a:spcPct val="120000"/>
              </a:lnSpc>
            </a:pPr>
            <a:r>
              <a:rPr lang="zh-CN" altLang="en-US" sz="2800" b="1">
                <a:solidFill>
                  <a:srgbClr val="995F37"/>
                </a:solidFill>
                <a:latin typeface="Times New Roman" panose="02020603050405020304" charset="0"/>
                <a:ea typeface="微软雅黑" panose="020B0503020204020204" charset="-122"/>
              </a:rPr>
              <a:t>自来水厂净化后的水能直接饮用吗？</a:t>
            </a:r>
            <a:endParaRPr lang="zh-CN" altLang="en-US" sz="2800" b="1">
              <a:solidFill>
                <a:srgbClr val="995F37"/>
              </a:solidFill>
              <a:latin typeface="Times New Roman" panose="02020603050405020304" charset="0"/>
              <a:ea typeface="微软雅黑" panose="020B0503020204020204" charset="-122"/>
            </a:endParaRPr>
          </a:p>
        </p:txBody>
      </p:sp>
      <p:sp>
        <p:nvSpPr>
          <p:cNvPr id="8" name="椭圆 7"/>
          <p:cNvSpPr/>
          <p:nvPr/>
        </p:nvSpPr>
        <p:spPr>
          <a:xfrm>
            <a:off x="3605530" y="3366770"/>
            <a:ext cx="2490470" cy="19513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微信图片_20231212112155"/>
          <p:cNvPicPr>
            <a:picLocks noChangeAspect="1"/>
          </p:cNvPicPr>
          <p:nvPr/>
        </p:nvPicPr>
        <p:blipFill>
          <a:blip r:embed="rId5"/>
          <a:stretch>
            <a:fillRect/>
          </a:stretch>
        </p:blipFill>
        <p:spPr>
          <a:xfrm>
            <a:off x="7280275" y="1023620"/>
            <a:ext cx="3496945" cy="440563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圆角矩形 12"/>
          <p:cNvSpPr/>
          <p:nvPr>
            <p:custDataLst>
              <p:tags r:id="rId2"/>
            </p:custDataLst>
          </p:nvPr>
        </p:nvSpPr>
        <p:spPr bwMode="auto">
          <a:xfrm>
            <a:off x="417195" y="150495"/>
            <a:ext cx="4209415"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dirty="0">
                <a:solidFill>
                  <a:schemeClr val="bg1"/>
                </a:solidFill>
                <a:latin typeface="+mn-ea"/>
                <a:sym typeface="+mn-ea"/>
              </a:rPr>
              <a:t>认识水质检测的方法</a:t>
            </a:r>
            <a:endParaRPr lang="zh-CN" altLang="en-US" sz="3200" b="1" kern="0" dirty="0">
              <a:solidFill>
                <a:schemeClr val="bg1"/>
              </a:solidFill>
              <a:latin typeface="+mn-ea"/>
              <a:ea typeface="微软雅黑" panose="020B0503020204020204"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6465570" y="389890"/>
            <a:ext cx="5106035" cy="5281930"/>
          </a:xfrm>
          <a:prstGeom prst="rect">
            <a:avLst/>
          </a:prstGeom>
        </p:spPr>
      </p:pic>
      <p:sp>
        <p:nvSpPr>
          <p:cNvPr id="3" name="文本框 2"/>
          <p:cNvSpPr txBox="1"/>
          <p:nvPr/>
        </p:nvSpPr>
        <p:spPr>
          <a:xfrm>
            <a:off x="4235450" y="6041390"/>
            <a:ext cx="3839210" cy="521970"/>
          </a:xfrm>
          <a:prstGeom prst="rect">
            <a:avLst/>
          </a:prstGeom>
          <a:noFill/>
        </p:spPr>
        <p:txBody>
          <a:bodyPr wrap="square" rtlCol="0" anchor="t">
            <a:spAutoFit/>
          </a:bodyPr>
          <a:p>
            <a:r>
              <a:rPr lang="zh-CN" altLang="en-US" sz="2800" b="1"/>
              <a:t>生活饮用水卫生标准</a:t>
            </a:r>
            <a:endParaRPr lang="zh-CN" altLang="en-US" sz="2800" b="1"/>
          </a:p>
        </p:txBody>
      </p:sp>
      <p:pic>
        <p:nvPicPr>
          <p:cNvPr id="15" name="图片 1"/>
          <p:cNvPicPr>
            <a:picLocks noChangeAspect="1"/>
          </p:cNvPicPr>
          <p:nvPr>
            <p:custDataLst>
              <p:tags r:id="rId5"/>
            </p:custDataLst>
          </p:nvPr>
        </p:nvPicPr>
        <p:blipFill>
          <a:blip r:embed="rId6"/>
          <a:stretch>
            <a:fillRect/>
          </a:stretch>
        </p:blipFill>
        <p:spPr>
          <a:xfrm>
            <a:off x="368935" y="1504315"/>
            <a:ext cx="5567045" cy="3722370"/>
          </a:xfrm>
          <a:prstGeom prst="rect">
            <a:avLst/>
          </a:prstGeom>
          <a:noFill/>
          <a:ln>
            <a:noFill/>
          </a:ln>
        </p:spPr>
      </p:pic>
      <p:sp>
        <p:nvSpPr>
          <p:cNvPr id="4" name="矩形 3"/>
          <p:cNvSpPr/>
          <p:nvPr/>
        </p:nvSpPr>
        <p:spPr>
          <a:xfrm>
            <a:off x="1533525" y="4314825"/>
            <a:ext cx="4170680" cy="23050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custDataLst>
              <p:tags r:id="rId7"/>
            </p:custDataLst>
          </p:nvPr>
        </p:nvSpPr>
        <p:spPr>
          <a:xfrm>
            <a:off x="655320" y="4591050"/>
            <a:ext cx="588645" cy="23050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4" name="表格 3"/>
          <p:cNvGraphicFramePr/>
          <p:nvPr>
            <p:custDataLst>
              <p:tags r:id="rId2"/>
            </p:custDataLst>
          </p:nvPr>
        </p:nvGraphicFramePr>
        <p:xfrm>
          <a:off x="932815" y="965200"/>
          <a:ext cx="9999345" cy="5608320"/>
        </p:xfrm>
        <a:graphic>
          <a:graphicData uri="http://schemas.openxmlformats.org/drawingml/2006/table">
            <a:tbl>
              <a:tblPr firstRow="1" bandRow="1">
                <a:tableStyleId>{5C22544A-7EE6-4342-B048-85BDC9FD1C3A}</a:tableStyleId>
              </a:tblPr>
              <a:tblGrid>
                <a:gridCol w="1889125"/>
                <a:gridCol w="1969770"/>
                <a:gridCol w="1852930"/>
                <a:gridCol w="1347470"/>
                <a:gridCol w="1565910"/>
                <a:gridCol w="1374140"/>
              </a:tblGrid>
              <a:tr h="581660">
                <a:tc>
                  <a:txBody>
                    <a:bodyPr/>
                    <a:p>
                      <a:pPr algn="ctr">
                        <a:lnSpc>
                          <a:spcPct val="120000"/>
                        </a:lnSpc>
                        <a:buNone/>
                      </a:pPr>
                      <a:r>
                        <a:rPr lang="zh-CN" altLang="en-US" sz="2400">
                          <a:latin typeface="Times New Roman" panose="02020603050405020304" charset="0"/>
                          <a:ea typeface="微软雅黑" panose="020B0503020204020204" charset="-122"/>
                        </a:rPr>
                        <a:t>检测项目</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zh-CN" altLang="en-US" sz="2400">
                          <a:latin typeface="Times New Roman" panose="02020603050405020304" charset="0"/>
                          <a:ea typeface="微软雅黑" panose="020B0503020204020204" charset="-122"/>
                        </a:rPr>
                        <a:t>检测方法</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ClrTx/>
                        <a:buSzTx/>
                        <a:buFontTx/>
                        <a:buNone/>
                      </a:pPr>
                      <a:r>
                        <a:rPr lang="zh-CN" altLang="en-US" sz="2400">
                          <a:latin typeface="Times New Roman" panose="02020603050405020304" charset="0"/>
                          <a:ea typeface="微软雅黑" panose="020B0503020204020204" charset="-122"/>
                        </a:rPr>
                        <a:t>标准值</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en-US" altLang="zh-CN" sz="2400">
                          <a:latin typeface="Times New Roman" panose="02020603050405020304" charset="0"/>
                          <a:ea typeface="微软雅黑" panose="020B0503020204020204" charset="-122"/>
                        </a:rPr>
                        <a:t> </a:t>
                      </a:r>
                      <a:r>
                        <a:rPr lang="zh-CN" altLang="en-US" sz="2400">
                          <a:latin typeface="Times New Roman" panose="02020603050405020304" charset="0"/>
                          <a:ea typeface="微软雅黑" panose="020B0503020204020204" charset="-122"/>
                        </a:rPr>
                        <a:t>饮用水</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zh-CN" altLang="en-US" sz="2400">
                          <a:latin typeface="Times New Roman" panose="02020603050405020304" charset="0"/>
                          <a:ea typeface="微软雅黑" panose="020B0503020204020204" charset="-122"/>
                        </a:rPr>
                        <a:t>浑浊湖水</a:t>
                      </a:r>
                      <a:endParaRPr lang="zh-CN" altLang="en-US" sz="2400">
                        <a:latin typeface="Times New Roman" panose="02020603050405020304" charset="0"/>
                        <a:ea typeface="微软雅黑" panose="020B0503020204020204" charset="-122"/>
                      </a:endParaRPr>
                    </a:p>
                  </a:txBody>
                  <a:tcPr/>
                </a:tc>
                <a:tc>
                  <a:txBody>
                    <a:bodyPr/>
                    <a:p>
                      <a:pPr algn="ctr">
                        <a:lnSpc>
                          <a:spcPct val="120000"/>
                        </a:lnSpc>
                        <a:buNone/>
                      </a:pPr>
                      <a:r>
                        <a:rPr lang="en-US" altLang="zh-CN">
                          <a:latin typeface="Times New Roman" panose="02020603050405020304" charset="0"/>
                        </a:rPr>
                        <a:t>     ……</a:t>
                      </a:r>
                      <a:endParaRPr lang="en-US" altLang="zh-CN">
                        <a:latin typeface="Times New Roman" panose="02020603050405020304" charset="0"/>
                      </a:endParaRPr>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色度</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30000"/>
                        </a:lnSpc>
                        <a:buNone/>
                      </a:pPr>
                      <a:r>
                        <a:rPr lang="zh-CN" altLang="en-US" sz="2400">
                          <a:latin typeface="Times New Roman" panose="02020603050405020304" charset="0"/>
                        </a:rPr>
                        <a:t>无色</a:t>
                      </a:r>
                      <a:endParaRPr lang="zh-CN" altLang="en-US"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186180">
                <a:tc>
                  <a:txBody>
                    <a:bodyPr/>
                    <a:p>
                      <a:pPr indent="0" algn="ctr" fontAlgn="ctr">
                        <a:lnSpc>
                          <a:spcPct val="220000"/>
                        </a:lnSpc>
                        <a:buNone/>
                      </a:pPr>
                      <a:r>
                        <a:rPr lang="zh-CN" altLang="en-US" sz="2400" b="1">
                          <a:solidFill>
                            <a:schemeClr val="tx1"/>
                          </a:solidFill>
                          <a:uFillTx/>
                          <a:latin typeface="Times New Roman" panose="02020603050405020304" charset="0"/>
                          <a:ea typeface="微软雅黑" panose="020B0503020204020204" charset="-122"/>
                        </a:rPr>
                        <a:t>浊度</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270000"/>
                        </a:lnSpc>
                        <a:buNone/>
                      </a:pPr>
                      <a:r>
                        <a:rPr lang="zh-CN" altLang="en-US" sz="2000">
                          <a:latin typeface="Times New Roman" panose="02020603050405020304" charset="0"/>
                        </a:rPr>
                        <a:t>无肉眼可见物</a:t>
                      </a:r>
                      <a:endParaRPr lang="zh-CN" altLang="en-US" sz="20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味道</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zh-CN" altLang="en-US" sz="2400">
                          <a:latin typeface="Times New Roman" panose="02020603050405020304" charset="0"/>
                        </a:rPr>
                        <a:t>无气味</a:t>
                      </a:r>
                      <a:endParaRPr lang="zh-CN" altLang="en-US"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固体溶解物</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en-US" altLang="zh-CN" sz="2400">
                          <a:latin typeface="Times New Roman" panose="02020603050405020304" charset="0"/>
                        </a:rPr>
                        <a:t>&lt; 50</a:t>
                      </a:r>
                      <a:endParaRPr lang="en-US" altLang="zh-CN"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cs typeface="微软雅黑" panose="020B0503020204020204" charset="-122"/>
                        </a:rPr>
                        <a:t>溶液</a:t>
                      </a:r>
                      <a:r>
                        <a:rPr lang="en-US" altLang="zh-CN" sz="2400" b="1">
                          <a:solidFill>
                            <a:schemeClr val="tx1"/>
                          </a:solidFill>
                          <a:uFillTx/>
                          <a:latin typeface="Times New Roman" panose="02020603050405020304" charset="0"/>
                          <a:ea typeface="微软雅黑" panose="020B0503020204020204" charset="-122"/>
                          <a:cs typeface="微软雅黑" panose="020B0503020204020204" charset="-122"/>
                        </a:rPr>
                        <a:t>pH</a:t>
                      </a:r>
                      <a:r>
                        <a:rPr lang="zh-CN" altLang="en-US" sz="2400" b="1">
                          <a:solidFill>
                            <a:schemeClr val="tx1"/>
                          </a:solidFill>
                          <a:uFillTx/>
                          <a:latin typeface="Times New Roman" panose="02020603050405020304" charset="0"/>
                          <a:ea typeface="微软雅黑" panose="020B0503020204020204" charset="-122"/>
                          <a:cs typeface="微软雅黑" panose="020B0503020204020204" charset="-122"/>
                        </a:rPr>
                        <a:t>值</a:t>
                      </a:r>
                      <a:endParaRPr lang="zh-CN" altLang="en-US" sz="2400" b="1">
                        <a:solidFill>
                          <a:schemeClr val="tx1"/>
                        </a:solidFill>
                        <a:uFillTx/>
                        <a:latin typeface="Times New Roman" panose="02020603050405020304" charset="0"/>
                        <a:ea typeface="微软雅黑" panose="020B0503020204020204" charset="-122"/>
                        <a:cs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en-US" altLang="zh-CN" sz="2400">
                          <a:latin typeface="Times New Roman" panose="02020603050405020304" charset="0"/>
                        </a:rPr>
                        <a:t>6.0 - 8.5</a:t>
                      </a:r>
                      <a:endParaRPr lang="en-US" altLang="zh-CN"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余氯</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en-US" altLang="zh-CN" sz="2400">
                          <a:latin typeface="Times New Roman" panose="02020603050405020304" charset="0"/>
                        </a:rPr>
                        <a:t>0.3 - 2 mg/L</a:t>
                      </a:r>
                      <a:endParaRPr lang="en-US" altLang="zh-CN" sz="2400">
                        <a:latin typeface="Times New Roman" panose="02020603050405020304" charset="0"/>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581660">
                <a:tc>
                  <a:txBody>
                    <a:bodyPr/>
                    <a:p>
                      <a:pPr indent="0" algn="ctr" fontAlgn="ctr">
                        <a:lnSpc>
                          <a:spcPct val="150000"/>
                        </a:lnSpc>
                        <a:buNone/>
                      </a:pPr>
                      <a:r>
                        <a:rPr lang="zh-CN" altLang="en-US" sz="2400" b="1">
                          <a:solidFill>
                            <a:schemeClr val="tx1"/>
                          </a:solidFill>
                          <a:uFillTx/>
                          <a:latin typeface="Times New Roman" panose="02020603050405020304" charset="0"/>
                          <a:ea typeface="微软雅黑" panose="020B0503020204020204" charset="-122"/>
                        </a:rPr>
                        <a:t>硬度</a:t>
                      </a:r>
                      <a:endParaRPr lang="zh-CN" altLang="en-US" sz="2400" b="1">
                        <a:solidFill>
                          <a:schemeClr val="tx1"/>
                        </a:solidFill>
                        <a:uFillTx/>
                        <a:latin typeface="Times New Roman" panose="02020603050405020304" charset="0"/>
                        <a:ea typeface="微软雅黑" panose="020B0503020204020204" charset="-122"/>
                      </a:endParaRPr>
                    </a:p>
                  </a:txBody>
                  <a:tcPr/>
                </a:tc>
                <a:tc>
                  <a:txBody>
                    <a:bodyPr/>
                    <a:p>
                      <a:pPr indent="0" algn="ctr" fontAlgn="ctr">
                        <a:lnSpc>
                          <a:spcPct val="150000"/>
                        </a:lnSpc>
                        <a:buNone/>
                      </a:pPr>
                      <a:endParaRPr lang="zh-CN" altLang="en-US" sz="2400">
                        <a:latin typeface="微软雅黑" panose="020B0503020204020204" charset="-122"/>
                        <a:ea typeface="微软雅黑" panose="020B0503020204020204" charset="-122"/>
                      </a:endParaRPr>
                    </a:p>
                  </a:txBody>
                  <a:tcPr/>
                </a:tc>
                <a:tc>
                  <a:txBody>
                    <a:bodyPr/>
                    <a:p>
                      <a:pPr indent="0" algn="ctr" fontAlgn="ctr">
                        <a:lnSpc>
                          <a:spcPct val="150000"/>
                        </a:lnSpc>
                        <a:buNone/>
                      </a:pPr>
                      <a:r>
                        <a:rPr lang="en-US" altLang="zh-CN" sz="2400"/>
                        <a:t>450 </a:t>
                      </a:r>
                      <a:r>
                        <a:rPr lang="en-US" altLang="zh-CN" sz="2400">
                          <a:latin typeface="Times New Roman" panose="02020603050405020304" charset="0"/>
                          <a:sym typeface="+mn-ea"/>
                        </a:rPr>
                        <a:t>mg/L</a:t>
                      </a:r>
                      <a:endParaRPr lang="en-US" altLang="zh-CN" sz="2400"/>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7" name="圆角矩形 6"/>
          <p:cNvSpPr/>
          <p:nvPr>
            <p:custDataLst>
              <p:tags r:id="rId3"/>
            </p:custDataLst>
          </p:nvPr>
        </p:nvSpPr>
        <p:spPr bwMode="auto">
          <a:xfrm>
            <a:off x="417195" y="150495"/>
            <a:ext cx="4209415" cy="659130"/>
          </a:xfrm>
          <a:prstGeom prst="roundRect">
            <a:avLst/>
          </a:prstGeom>
          <a:solidFill>
            <a:srgbClr val="5476A9"/>
          </a:solidFill>
          <a:ln w="9525" cap="flat" cmpd="sng" algn="ctr">
            <a:solidFill>
              <a:srgbClr val="4369A1"/>
            </a:solidFill>
            <a:prstDash val="solid"/>
            <a:round/>
            <a:headEnd type="none" w="med" len="med"/>
            <a:tailEnd type="none" w="med" len="med"/>
          </a:ln>
        </p:spPr>
        <p:txBody>
          <a:bodyPr vert="horz" wrap="square" lIns="91440" tIns="45720" rIns="91440" bIns="45720" numCol="1" rtlCol="0" anchor="t" anchorCtr="0" compatLnSpc="1"/>
          <a:p>
            <a:pPr algn="ctr" defTabSz="913765" fontAlgn="base">
              <a:spcBef>
                <a:spcPct val="0"/>
              </a:spcBef>
              <a:spcAft>
                <a:spcPct val="0"/>
              </a:spcAft>
            </a:pPr>
            <a:r>
              <a:rPr lang="zh-CN" sz="3200" b="1" dirty="0">
                <a:solidFill>
                  <a:schemeClr val="bg1"/>
                </a:solidFill>
                <a:latin typeface="+mn-ea"/>
                <a:sym typeface="+mn-ea"/>
              </a:rPr>
              <a:t>认识水质检测的方法</a:t>
            </a:r>
            <a:endParaRPr lang="zh-CN" altLang="en-US" sz="3200" b="1" kern="0" dirty="0">
              <a:solidFill>
                <a:schemeClr val="bg1"/>
              </a:solidFill>
              <a:latin typeface="+mn-ea"/>
              <a:ea typeface="微软雅黑" panose="020B0503020204020204" charset="-122"/>
              <a:sym typeface="+mn-ea"/>
            </a:endParaRPr>
          </a:p>
        </p:txBody>
      </p:sp>
      <p:sp>
        <p:nvSpPr>
          <p:cNvPr id="2" name="文本框 1"/>
          <p:cNvSpPr txBox="1"/>
          <p:nvPr/>
        </p:nvSpPr>
        <p:spPr>
          <a:xfrm>
            <a:off x="2920365" y="1657350"/>
            <a:ext cx="2099945" cy="460375"/>
          </a:xfrm>
          <a:prstGeom prst="rect">
            <a:avLst/>
          </a:prstGeom>
          <a:noFill/>
        </p:spPr>
        <p:txBody>
          <a:bodyPr wrap="square" rtlCol="0">
            <a:spAutoFit/>
          </a:bodyPr>
          <a:p>
            <a:r>
              <a:rPr lang="zh-CN" altLang="en-US" sz="2400">
                <a:solidFill>
                  <a:schemeClr val="tx1"/>
                </a:solidFill>
                <a:latin typeface="Times New Roman" panose="02020603050405020304" charset="0"/>
                <a:ea typeface="微软雅黑" panose="020B0503020204020204" charset="-122"/>
                <a:sym typeface="+mn-ea"/>
              </a:rPr>
              <a:t>目视观察法</a:t>
            </a:r>
            <a:endParaRPr lang="zh-CN" altLang="en-US" sz="2400">
              <a:solidFill>
                <a:schemeClr val="tx1"/>
              </a:solidFill>
              <a:latin typeface="Times New Roman" panose="02020603050405020304" charset="0"/>
              <a:ea typeface="微软雅黑" panose="020B0503020204020204" charset="-122"/>
              <a:sym typeface="+mn-ea"/>
            </a:endParaRPr>
          </a:p>
        </p:txBody>
      </p:sp>
      <p:sp>
        <p:nvSpPr>
          <p:cNvPr id="3" name="文本框 2"/>
          <p:cNvSpPr txBox="1"/>
          <p:nvPr/>
        </p:nvSpPr>
        <p:spPr>
          <a:xfrm>
            <a:off x="2926080" y="2594610"/>
            <a:ext cx="2099945" cy="460375"/>
          </a:xfrm>
          <a:prstGeom prst="rect">
            <a:avLst/>
          </a:prstGeom>
          <a:noFill/>
        </p:spPr>
        <p:txBody>
          <a:bodyPr wrap="square" rtlCol="0">
            <a:spAutoFit/>
          </a:bodyPr>
          <a:p>
            <a:r>
              <a:rPr lang="zh-CN" altLang="en-US" sz="2400">
                <a:solidFill>
                  <a:schemeClr val="tx1"/>
                </a:solidFill>
                <a:latin typeface="Times New Roman" panose="02020603050405020304" charset="0"/>
                <a:ea typeface="微软雅黑" panose="020B0503020204020204" charset="-122"/>
                <a:sym typeface="+mn-ea"/>
              </a:rPr>
              <a:t>目视观察法</a:t>
            </a:r>
            <a:endParaRPr lang="zh-CN" altLang="en-US" sz="2400">
              <a:solidFill>
                <a:schemeClr val="tx1"/>
              </a:solidFill>
              <a:latin typeface="Times New Roman" panose="02020603050405020304" charset="0"/>
              <a:ea typeface="微软雅黑" panose="020B0503020204020204" charset="-122"/>
              <a:sym typeface="+mn-ea"/>
            </a:endParaRPr>
          </a:p>
        </p:txBody>
      </p:sp>
      <p:sp>
        <p:nvSpPr>
          <p:cNvPr id="5" name="文本框 4"/>
          <p:cNvSpPr txBox="1"/>
          <p:nvPr/>
        </p:nvSpPr>
        <p:spPr>
          <a:xfrm>
            <a:off x="3190875" y="3460750"/>
            <a:ext cx="2099945" cy="460375"/>
          </a:xfrm>
          <a:prstGeom prst="rect">
            <a:avLst/>
          </a:prstGeom>
          <a:noFill/>
        </p:spPr>
        <p:txBody>
          <a:bodyPr wrap="square" rtlCol="0">
            <a:spAutoFit/>
          </a:bodyPr>
          <a:p>
            <a:r>
              <a:rPr lang="zh-CN" altLang="en-US" sz="2400">
                <a:solidFill>
                  <a:schemeClr val="tx1"/>
                </a:solidFill>
                <a:latin typeface="Times New Roman" panose="02020603050405020304" charset="0"/>
                <a:ea typeface="微软雅黑" panose="020B0503020204020204" charset="-122"/>
                <a:sym typeface="+mn-ea"/>
              </a:rPr>
              <a:t>闻气味</a:t>
            </a:r>
            <a:endParaRPr lang="zh-CN" altLang="en-US" sz="2400">
              <a:solidFill>
                <a:schemeClr val="tx1"/>
              </a:solidFill>
              <a:latin typeface="Times New Roman" panose="02020603050405020304" charset="0"/>
              <a:ea typeface="微软雅黑" panose="020B0503020204020204" charset="-122"/>
              <a:sym typeface="+mn-ea"/>
            </a:endParaRPr>
          </a:p>
        </p:txBody>
      </p:sp>
      <p:sp>
        <p:nvSpPr>
          <p:cNvPr id="6" name="文本框 5"/>
          <p:cNvSpPr txBox="1"/>
          <p:nvPr/>
        </p:nvSpPr>
        <p:spPr>
          <a:xfrm>
            <a:off x="2920365" y="4131310"/>
            <a:ext cx="2099945" cy="460375"/>
          </a:xfrm>
          <a:prstGeom prst="rect">
            <a:avLst/>
          </a:prstGeom>
          <a:noFill/>
        </p:spPr>
        <p:txBody>
          <a:bodyPr wrap="square" rtlCol="0">
            <a:spAutoFit/>
          </a:bodyPr>
          <a:p>
            <a:r>
              <a:rPr lang="zh-CN" altLang="en-US" sz="2400">
                <a:solidFill>
                  <a:schemeClr val="tx1"/>
                </a:solidFill>
                <a:latin typeface="Times New Roman" panose="02020603050405020304" charset="0"/>
                <a:ea typeface="微软雅黑" panose="020B0503020204020204" charset="-122"/>
                <a:sym typeface="+mn-ea"/>
              </a:rPr>
              <a:t>TDS 测试笔</a:t>
            </a:r>
            <a:endParaRPr lang="zh-CN" altLang="en-US" sz="2400">
              <a:solidFill>
                <a:schemeClr val="tx1"/>
              </a:solidFill>
              <a:latin typeface="Times New Roman" panose="02020603050405020304" charset="0"/>
              <a:ea typeface="微软雅黑" panose="020B0503020204020204"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9.xml><?xml version="1.0" encoding="utf-8"?>
<p:tagLst xmlns:p="http://schemas.openxmlformats.org/presentationml/2006/main">
  <p:tag name="TABLE_ENDDRAG_ORIGIN_RECT" val="859*355"/>
  <p:tag name="TABLE_ENDDRAG_RECT" val="27*132*859*35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49.xml><?xml version="1.0" encoding="utf-8"?>
<p:tagLst xmlns:p="http://schemas.openxmlformats.org/presentationml/2006/main">
  <p:tag name="commondata" val="eyJoZGlkIjoiYTc2ZGZiNzZiNDVlOGViOWVmM2JhOTY0NGJkNjUyYzg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2.xml><?xml version="1.0" encoding="utf-8"?>
<p:tagLst xmlns:p="http://schemas.openxmlformats.org/presentationml/2006/main">
  <p:tag name="TABLE_ENDDRAG_ORIGIN_RECT" val="757*320"/>
  <p:tag name="TABLE_ENDDRAG_RECT" val="57*126*757*320"/>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8.xml><?xml version="1.0" encoding="utf-8"?>
<p:tagLst xmlns:p="http://schemas.openxmlformats.org/presentationml/2006/main">
  <p:tag name="TABLE_ENDDRAG_ORIGIN_RECT" val="757*320"/>
  <p:tag name="TABLE_ENDDRAG_RECT" val="57*126*757*320"/>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1271</Words>
  <Application>WPS 演示</Application>
  <PresentationFormat>宽屏</PresentationFormat>
  <Paragraphs>305</Paragraphs>
  <Slides>21</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Wingdings</vt:lpstr>
      <vt:lpstr>微软雅黑</vt:lpstr>
      <vt:lpstr>Times New Roman</vt:lpstr>
      <vt:lpstr>Arial Unicode MS</vt:lpstr>
      <vt:lpstr>Calibri</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Yamunxian</cp:lastModifiedBy>
  <cp:revision>175</cp:revision>
  <dcterms:created xsi:type="dcterms:W3CDTF">2019-06-19T02:08:00Z</dcterms:created>
  <dcterms:modified xsi:type="dcterms:W3CDTF">2023-12-13T06:59:46Z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2052-12.1.0.15946</vt:lpwstr>
  </property>
  <property fmtid="{D5CDD505-2E9C-101B-9397-08002B2CF9AE}" pid="3" name="ICV">
    <vt:lpwstr>2EF0FF28B5404750A1F23E547334C1B5_12</vt:lpwstr>
  </property>
</Properties>
</file>