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3"/>
    <p:sldId id="318" r:id="rId4"/>
    <p:sldId id="317" r:id="rId5"/>
    <p:sldId id="316" r:id="rId6"/>
    <p:sldId id="319" r:id="rId7"/>
    <p:sldId id="320" r:id="rId8"/>
    <p:sldId id="259" r:id="rId9"/>
    <p:sldId id="324" r:id="rId10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muxian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88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1.xml"/><Relationship Id="rId7" Type="http://schemas.openxmlformats.org/officeDocument/2006/relationships/image" Target="../media/image3.png"/><Relationship Id="rId6" Type="http://schemas.openxmlformats.org/officeDocument/2006/relationships/tags" Target="../tags/tag70.xml"/><Relationship Id="rId5" Type="http://schemas.openxmlformats.org/officeDocument/2006/relationships/image" Target="../media/image2.png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7.xml"/><Relationship Id="rId3" Type="http://schemas.openxmlformats.org/officeDocument/2006/relationships/image" Target="../media/image9.jpeg"/><Relationship Id="rId2" Type="http://schemas.openxmlformats.org/officeDocument/2006/relationships/tags" Target="../tags/tag86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4"/>
          <p:cNvSpPr/>
          <p:nvPr>
            <p:custDataLst>
              <p:tags r:id="rId2"/>
            </p:custDataLst>
          </p:nvPr>
        </p:nvSpPr>
        <p:spPr bwMode="auto">
          <a:xfrm>
            <a:off x="128905" y="144145"/>
            <a:ext cx="9171305" cy="505460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5476A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科粤版 初中化学 九年级上册  第三单元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跨学科实践活动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第二课时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矩形 2"/>
          <p:cNvSpPr/>
          <p:nvPr>
            <p:custDataLst>
              <p:tags r:id="rId3"/>
            </p:custDataLst>
          </p:nvPr>
        </p:nvSpPr>
        <p:spPr>
          <a:xfrm flipV="1">
            <a:off x="1268095" y="2365375"/>
            <a:ext cx="10923905" cy="2089150"/>
          </a:xfrm>
          <a:prstGeom prst="foldedCorner">
            <a:avLst>
              <a:gd name="adj" fmla="val 28130"/>
            </a:avLst>
          </a:prstGeom>
          <a:solidFill>
            <a:srgbClr val="5476A9"/>
          </a:solidFill>
          <a:ln w="9525">
            <a:noFill/>
          </a:ln>
        </p:spPr>
        <p:txBody>
          <a:bodyPr lIns="121917" tIns="60958" rIns="121917" bIns="60958" anchor="ctr"/>
          <a:lstStyle/>
          <a:p>
            <a:pPr algn="ctr" defTabSz="685800">
              <a:buFont typeface="Arial" panose="020B0604020202020204" pitchFamily="34" charset="0"/>
              <a:buNone/>
            </a:pPr>
            <a:endParaRPr lang="zh-CN" altLang="zh-CN" sz="13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/>
          <p:nvPr>
            <p:custDataLst>
              <p:tags r:id="rId4"/>
            </p:custDataLst>
          </p:nvPr>
        </p:nvSpPr>
        <p:spPr>
          <a:xfrm>
            <a:off x="1268095" y="2420620"/>
            <a:ext cx="10926445" cy="197612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 anchor="t">
            <a:no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6600" b="1" dirty="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rPr>
              <a:t>水的净化与自制净水器</a:t>
            </a:r>
            <a:endParaRPr lang="zh-CN" altLang="en-US" sz="6600" b="1" dirty="0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6600" b="1" dirty="0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8940" y="4514215"/>
            <a:ext cx="2576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授课人：郑燕娴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                    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2"/>
          <p:cNvSpPr/>
          <p:nvPr>
            <p:custDataLst>
              <p:tags r:id="rId2"/>
            </p:custDataLst>
          </p:nvPr>
        </p:nvSpPr>
        <p:spPr>
          <a:xfrm flipV="1">
            <a:off x="2540" y="1898015"/>
            <a:ext cx="12192000" cy="2089150"/>
          </a:xfrm>
          <a:prstGeom prst="foldedCorner">
            <a:avLst>
              <a:gd name="adj" fmla="val 28130"/>
            </a:avLst>
          </a:prstGeom>
          <a:solidFill>
            <a:srgbClr val="5476A9"/>
          </a:solidFill>
          <a:ln w="9525">
            <a:noFill/>
          </a:ln>
        </p:spPr>
        <p:txBody>
          <a:bodyPr lIns="121917" tIns="60958" rIns="121917" bIns="60958" anchor="ctr"/>
          <a:lstStyle/>
          <a:p>
            <a:pPr algn="ctr" defTabSz="685800">
              <a:buFont typeface="Arial" panose="020B0604020202020204" pitchFamily="34" charset="0"/>
              <a:buNone/>
            </a:pPr>
            <a:endParaRPr lang="zh-CN" altLang="zh-CN" sz="13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/>
          <p:nvPr>
            <p:custDataLst>
              <p:tags r:id="rId3"/>
            </p:custDataLst>
          </p:nvPr>
        </p:nvSpPr>
        <p:spPr>
          <a:xfrm>
            <a:off x="46990" y="1954530"/>
            <a:ext cx="12193905" cy="197612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 anchor="t">
            <a:no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6600" b="1" dirty="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rPr>
              <a:t>水的净化与自制净水器发布会</a:t>
            </a:r>
            <a:endParaRPr lang="zh-CN" altLang="en-US" sz="6600" b="1" dirty="0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6600" b="1" dirty="0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 descr="微信截图_202312131913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64088" t="4409"/>
          <a:stretch>
            <a:fillRect/>
          </a:stretch>
        </p:blipFill>
        <p:spPr>
          <a:xfrm>
            <a:off x="9309100" y="3380105"/>
            <a:ext cx="2449830" cy="34778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-3799" r="54516"/>
          <a:stretch>
            <a:fillRect/>
          </a:stretch>
        </p:blipFill>
        <p:spPr>
          <a:xfrm>
            <a:off x="389890" y="2580640"/>
            <a:ext cx="1421130" cy="42773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24400" y="4229735"/>
            <a:ext cx="2412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初三（</a:t>
            </a: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）班</a:t>
            </a:r>
            <a:endParaRPr lang="zh-CN" altLang="en-US" sz="28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312131838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460" y="811530"/>
            <a:ext cx="7243445" cy="50584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8865" y="6083300"/>
            <a:ext cx="100336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对比自己小组的净水器和常见家用净水器，分析二者构造和净水效果差异</a:t>
            </a:r>
            <a:endParaRPr lang="zh-CN" altLang="en-US" sz="24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03525" y="3711575"/>
            <a:ext cx="1146175" cy="9232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滤除铁锈泥沙等可见物</a:t>
            </a:r>
            <a:endParaRPr lang="zh-CN" altLang="en-US" b="1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3949700" y="3704590"/>
            <a:ext cx="1123950" cy="9232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去除色素和异味</a:t>
            </a:r>
            <a:endParaRPr lang="zh-CN" altLang="en-US" b="1"/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5073650" y="3704590"/>
            <a:ext cx="1235710" cy="9232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/>
              <a:t>去除细菌重金属、水垢等有害物质</a:t>
            </a:r>
            <a:endParaRPr lang="zh-CN" altLang="en-US" sz="1600" b="1"/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7807960" y="3704590"/>
            <a:ext cx="1056640" cy="9232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/>
              <a:t>吸附杂质改善水质口感</a:t>
            </a:r>
            <a:endParaRPr lang="zh-CN" altLang="en-US" sz="1600" b="1"/>
          </a:p>
        </p:txBody>
      </p:sp>
      <p:sp>
        <p:nvSpPr>
          <p:cNvPr id="13" name="圆角矩形 12"/>
          <p:cNvSpPr/>
          <p:nvPr>
            <p:custDataLst>
              <p:tags r:id="rId6"/>
            </p:custDataLst>
          </p:nvPr>
        </p:nvSpPr>
        <p:spPr bwMode="auto">
          <a:xfrm>
            <a:off x="305435" y="105410"/>
            <a:ext cx="3188970" cy="659130"/>
          </a:xfrm>
          <a:prstGeom prst="roundRect">
            <a:avLst/>
          </a:prstGeom>
          <a:solidFill>
            <a:srgbClr val="5476A9"/>
          </a:solidFill>
          <a:ln w="9525" cap="flat" cmpd="sng" algn="ctr">
            <a:solidFill>
              <a:srgbClr val="4369A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认识家用净水器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7320" y="4242435"/>
            <a:ext cx="1204468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</a:rPr>
              <a:t>RO反渗透膜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</a:rPr>
              <a:t>孔径小</a:t>
            </a:r>
            <a:r>
              <a:rPr lang="zh-CN" altLang="en-US" sz="2400"/>
              <a:t>至纳米级（1纳米=10</a:t>
            </a:r>
            <a:r>
              <a:rPr lang="zh-CN" altLang="en-US" sz="2400" baseline="30000"/>
              <a:t>-9</a:t>
            </a:r>
            <a:r>
              <a:rPr lang="zh-CN" altLang="en-US" sz="2400"/>
              <a:t>米）肉眼无法看到，细菌、病毒是它的5000倍；</a:t>
            </a:r>
            <a:endParaRPr lang="zh-CN" altLang="en-US" sz="2400"/>
          </a:p>
          <a:p>
            <a:pPr indent="0" fontAlgn="auto">
              <a:lnSpc>
                <a:spcPct val="150000"/>
              </a:lnSpc>
            </a:pPr>
            <a:r>
              <a:rPr lang="zh-CN" altLang="en-US" sz="2400"/>
              <a:t>在一定的压力下，</a:t>
            </a:r>
            <a:r>
              <a:rPr lang="zh-CN" altLang="en-US" sz="2400" b="1">
                <a:solidFill>
                  <a:srgbClr val="FF0000"/>
                </a:solidFill>
              </a:rPr>
              <a:t>H</a:t>
            </a:r>
            <a:r>
              <a:rPr lang="zh-CN" altLang="en-US" sz="2400" b="1" baseline="-25000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O分子可以通过RO膜，而水中的无机盐、重金属离子、有等杂质无法通过RO膜</a:t>
            </a:r>
            <a:r>
              <a:rPr lang="zh-CN" altLang="en-US" sz="2400"/>
              <a:t>；从而使可以透过的纯水和无法透过的浓缩水严格区分开来，从而达到净水的目的。</a:t>
            </a:r>
            <a:endParaRPr lang="zh-CN" altLang="en-US" sz="2400"/>
          </a:p>
        </p:txBody>
      </p:sp>
      <p:pic>
        <p:nvPicPr>
          <p:cNvPr id="5" name="图片 4" descr="6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190" y="415925"/>
            <a:ext cx="5016500" cy="2927350"/>
          </a:xfrm>
          <a:prstGeom prst="rect">
            <a:avLst/>
          </a:prstGeom>
        </p:spPr>
      </p:pic>
      <p:sp>
        <p:nvSpPr>
          <p:cNvPr id="8" name="圆角矩形 7"/>
          <p:cNvSpPr/>
          <p:nvPr>
            <p:custDataLst>
              <p:tags r:id="rId3"/>
            </p:custDataLst>
          </p:nvPr>
        </p:nvSpPr>
        <p:spPr bwMode="auto">
          <a:xfrm>
            <a:off x="305435" y="105410"/>
            <a:ext cx="3188970" cy="659130"/>
          </a:xfrm>
          <a:prstGeom prst="roundRect">
            <a:avLst/>
          </a:prstGeom>
          <a:solidFill>
            <a:srgbClr val="5476A9"/>
          </a:solidFill>
          <a:ln w="9525" cap="flat" cmpd="sng" algn="ctr">
            <a:solidFill>
              <a:srgbClr val="4369A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认识家用净水器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截图_202312131839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48715"/>
            <a:ext cx="8408670" cy="4252595"/>
          </a:xfrm>
          <a:prstGeom prst="rect">
            <a:avLst/>
          </a:prstGeom>
        </p:spPr>
      </p:pic>
      <p:sp>
        <p:nvSpPr>
          <p:cNvPr id="13" name="圆角矩形 12"/>
          <p:cNvSpPr/>
          <p:nvPr>
            <p:custDataLst>
              <p:tags r:id="rId3"/>
            </p:custDataLst>
          </p:nvPr>
        </p:nvSpPr>
        <p:spPr bwMode="auto">
          <a:xfrm>
            <a:off x="305435" y="105410"/>
            <a:ext cx="3188970" cy="659130"/>
          </a:xfrm>
          <a:prstGeom prst="roundRect">
            <a:avLst/>
          </a:prstGeom>
          <a:solidFill>
            <a:srgbClr val="5476A9"/>
          </a:solidFill>
          <a:ln w="9525" cap="flat" cmpd="sng" algn="ctr">
            <a:solidFill>
              <a:srgbClr val="4369A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认识家用净水器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84095" y="3021330"/>
            <a:ext cx="558800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④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03345" y="3021330"/>
            <a:ext cx="647700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  <a:latin typeface="Calibri" panose="020F0502020204030204" charset="0"/>
                <a:ea typeface="微软雅黑" panose="020B0503020204020204" charset="-122"/>
              </a:rPr>
              <a:t>②</a:t>
            </a:r>
            <a:endParaRPr lang="en-US" altLang="zh-CN" b="1">
              <a:solidFill>
                <a:srgbClr val="FF0000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33085" y="3021330"/>
            <a:ext cx="647700" cy="450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  <a:latin typeface="Calibri" panose="020F0502020204030204" charset="0"/>
                <a:ea typeface="微软雅黑" panose="020B0503020204020204" charset="-122"/>
              </a:rPr>
              <a:t>①</a:t>
            </a:r>
            <a:endParaRPr lang="en-US" altLang="zh-CN" b="1">
              <a:solidFill>
                <a:srgbClr val="FF0000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截图_20231213195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05" y="1086485"/>
            <a:ext cx="7808595" cy="4685030"/>
          </a:xfrm>
          <a:prstGeom prst="rect">
            <a:avLst/>
          </a:prstGeom>
        </p:spPr>
      </p:pic>
      <p:sp>
        <p:nvSpPr>
          <p:cNvPr id="13" name="圆角矩形 12"/>
          <p:cNvSpPr/>
          <p:nvPr>
            <p:custDataLst>
              <p:tags r:id="rId3"/>
            </p:custDataLst>
          </p:nvPr>
        </p:nvSpPr>
        <p:spPr bwMode="auto">
          <a:xfrm>
            <a:off x="305435" y="105410"/>
            <a:ext cx="3188970" cy="659130"/>
          </a:xfrm>
          <a:prstGeom prst="roundRect">
            <a:avLst/>
          </a:prstGeom>
          <a:solidFill>
            <a:srgbClr val="5476A9"/>
          </a:solidFill>
          <a:ln w="9525" cap="flat" cmpd="sng" algn="ctr">
            <a:solidFill>
              <a:srgbClr val="4369A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认识家用净水器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06140" y="1305560"/>
            <a:ext cx="2510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进水口和出水口位置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46020" y="1617345"/>
            <a:ext cx="6278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进水口在下方的净水器净水效果更好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20290" y="2561590"/>
            <a:ext cx="696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进水口在上方的净水器净水更容易操作，因为水因重力会往低处流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10" y="1424940"/>
            <a:ext cx="8514080" cy="29083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 bwMode="auto">
          <a:xfrm>
            <a:off x="1020445" y="4777740"/>
            <a:ext cx="2568575" cy="639445"/>
          </a:xfrm>
          <a:prstGeom prst="rect">
            <a:avLst/>
          </a:prstGeom>
          <a:solidFill>
            <a:srgbClr val="5476A9"/>
          </a:solidFill>
          <a:ln w="9525" cap="flat" cmpd="sng" algn="ctr">
            <a:solidFill>
              <a:srgbClr val="4369A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p>
            <a:pPr lvl="0" algn="ctr" defTabSz="913765" fontAlgn="base">
              <a:lnSpc>
                <a:spcPct val="130000"/>
              </a:lnSpc>
              <a:buClrTx/>
              <a:buSzTx/>
              <a:buFontTx/>
            </a:pPr>
            <a:r>
              <a:rPr lang="zh-CN" altLang="en-US" sz="24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分析混合物成分</a:t>
            </a:r>
            <a:endParaRPr lang="zh-CN" altLang="en-US" sz="24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4342765" y="4777740"/>
            <a:ext cx="2873375" cy="639445"/>
          </a:xfrm>
          <a:prstGeom prst="rect">
            <a:avLst/>
          </a:prstGeom>
          <a:solidFill>
            <a:srgbClr val="5476A9"/>
          </a:solidFill>
          <a:ln w="9525" cap="flat" cmpd="sng" algn="ctr">
            <a:solidFill>
              <a:srgbClr val="4369A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p>
            <a:pPr lvl="0" algn="ctr" defTabSz="913765" fontAlgn="base">
              <a:lnSpc>
                <a:spcPct val="130000"/>
              </a:lnSpc>
              <a:buClrTx/>
              <a:buSzTx/>
              <a:buFontTx/>
            </a:pPr>
            <a:r>
              <a:rPr lang="zh-CN" altLang="en-US" sz="24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比较物质性质</a:t>
            </a:r>
            <a:r>
              <a:rPr lang="zh-CN" altLang="en-US" sz="24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差异</a:t>
            </a:r>
            <a:endParaRPr lang="zh-CN" altLang="en-US" sz="24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7969885" y="4777740"/>
            <a:ext cx="2873375" cy="639445"/>
          </a:xfrm>
          <a:prstGeom prst="rect">
            <a:avLst/>
          </a:prstGeom>
          <a:solidFill>
            <a:srgbClr val="5476A9"/>
          </a:solidFill>
          <a:ln w="9525" cap="flat" cmpd="sng" algn="ctr">
            <a:solidFill>
              <a:srgbClr val="4369A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p>
            <a:pPr lvl="0" algn="ctr" defTabSz="913765" fontAlgn="base">
              <a:lnSpc>
                <a:spcPct val="130000"/>
              </a:lnSpc>
              <a:buClrTx/>
              <a:buSzTx/>
              <a:buFontTx/>
            </a:pPr>
            <a:r>
              <a:rPr lang="zh-CN" altLang="en-US" sz="24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明确分离方法</a:t>
            </a:r>
            <a:endParaRPr lang="zh-CN" altLang="en-US" sz="24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3697605" y="4926330"/>
            <a:ext cx="535940" cy="36576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右箭头 25"/>
          <p:cNvSpPr/>
          <p:nvPr/>
        </p:nvSpPr>
        <p:spPr>
          <a:xfrm>
            <a:off x="7324725" y="4926330"/>
            <a:ext cx="535940" cy="36576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 bwMode="auto">
          <a:xfrm>
            <a:off x="417195" y="172720"/>
            <a:ext cx="2526030" cy="659130"/>
          </a:xfrm>
          <a:prstGeom prst="roundRect">
            <a:avLst/>
          </a:prstGeom>
          <a:solidFill>
            <a:srgbClr val="5476A9"/>
          </a:solidFill>
          <a:ln w="9525" cap="flat" cmpd="sng" algn="ctr">
            <a:solidFill>
              <a:srgbClr val="4369A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思路总结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697605" y="224790"/>
            <a:ext cx="48298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如何分离混合物？</a:t>
            </a:r>
            <a:endParaRPr lang="zh-CN" altLang="en-US" sz="32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>
            <p:custDataLst>
              <p:tags r:id="rId2"/>
            </p:custDataLst>
          </p:nvPr>
        </p:nvSpPr>
        <p:spPr bwMode="auto">
          <a:xfrm>
            <a:off x="417195" y="172720"/>
            <a:ext cx="2526030" cy="659130"/>
          </a:xfrm>
          <a:prstGeom prst="roundRect">
            <a:avLst/>
          </a:prstGeom>
          <a:solidFill>
            <a:srgbClr val="5476A9"/>
          </a:solidFill>
          <a:ln w="9525" cap="flat" cmpd="sng" algn="ctr">
            <a:solidFill>
              <a:srgbClr val="4369A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升华总结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3743960" y="460375"/>
            <a:ext cx="4286250" cy="58947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commondata" val="eyJoZGlkIjoiYTc2ZGZiNzZiNDVlOGViOWVmM2JhOTY0NGJkNjUyYzg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WPS 演示</Application>
  <PresentationFormat>宽屏</PresentationFormat>
  <Paragraphs>57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微软雅黑</vt:lpstr>
      <vt:lpstr>Times New Roman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Yamunxian</cp:lastModifiedBy>
  <cp:revision>180</cp:revision>
  <dcterms:created xsi:type="dcterms:W3CDTF">2019-06-19T02:08:00Z</dcterms:created>
  <dcterms:modified xsi:type="dcterms:W3CDTF">2024-05-24T12:30:19Z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EA2BC521926D4EC581E3556397962635_13</vt:lpwstr>
  </property>
</Properties>
</file>